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6"/>
  </p:notesMasterIdLst>
  <p:sldIdLst>
    <p:sldId id="256" r:id="rId2"/>
    <p:sldId id="257" r:id="rId3"/>
    <p:sldId id="258" r:id="rId4"/>
    <p:sldId id="261" r:id="rId5"/>
    <p:sldId id="262" r:id="rId6"/>
    <p:sldId id="263" r:id="rId7"/>
    <p:sldId id="264" r:id="rId8"/>
    <p:sldId id="265" r:id="rId9"/>
    <p:sldId id="266" r:id="rId10"/>
    <p:sldId id="268" r:id="rId11"/>
    <p:sldId id="270" r:id="rId12"/>
    <p:sldId id="259" r:id="rId13"/>
    <p:sldId id="260" r:id="rId14"/>
    <p:sldId id="269"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717" autoAdjust="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9671952-218D-47DF-88FF-B603804D30B4}" type="datetimeFigureOut">
              <a:rPr lang="en-US" smtClean="0"/>
              <a:pPr/>
              <a:t>2/7/2011</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B561658-7687-4529-ABF0-1352F0E5AB4A}"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B561658-7687-4529-ABF0-1352F0E5AB4A}" type="slidenum">
              <a:rPr lang="en-US" smtClean="0"/>
              <a:pPr/>
              <a:t>2</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2B561658-7687-4529-ABF0-1352F0E5AB4A}" type="slidenum">
              <a:rPr lang="en-US" smtClean="0"/>
              <a:pPr/>
              <a:t>14</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B6203D95-80ED-4F4E-ADA5-D1A5E24ED7E1}" type="datetimeFigureOut">
              <a:rPr lang="en-US" smtClean="0"/>
              <a:pPr/>
              <a:t>2/7/2011</a:t>
            </a:fld>
            <a:endParaRPr lang="en-US" dirty="0"/>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US" dirty="0"/>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1B6F0E73-000D-481B-81DC-6EACA03F8C3E}"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6203D95-80ED-4F4E-ADA5-D1A5E24ED7E1}" type="datetimeFigureOut">
              <a:rPr lang="en-US" smtClean="0"/>
              <a:pPr/>
              <a:t>2/7/2011</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1B6F0E73-000D-481B-81DC-6EACA03F8C3E}"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B6203D95-80ED-4F4E-ADA5-D1A5E24ED7E1}" type="datetimeFigureOut">
              <a:rPr lang="en-US" smtClean="0"/>
              <a:pPr/>
              <a:t>2/7/2011</a:t>
            </a:fld>
            <a:endParaRPr lang="en-US" dirty="0"/>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US" dirty="0"/>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1B6F0E73-000D-481B-81DC-6EACA03F8C3E}"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6203D95-80ED-4F4E-ADA5-D1A5E24ED7E1}" type="datetimeFigureOut">
              <a:rPr lang="en-US" smtClean="0"/>
              <a:pPr/>
              <a:t>2/7/2011</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1B6F0E73-000D-481B-81DC-6EACA03F8C3E}"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B6203D95-80ED-4F4E-ADA5-D1A5E24ED7E1}" type="datetimeFigureOut">
              <a:rPr lang="en-US" smtClean="0"/>
              <a:pPr/>
              <a:t>2/7/2011</a:t>
            </a:fld>
            <a:endParaRPr lang="en-US" dirty="0"/>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US" dirty="0"/>
          </a:p>
        </p:txBody>
      </p:sp>
      <p:sp>
        <p:nvSpPr>
          <p:cNvPr id="6" name="Slide Number Placeholder 5"/>
          <p:cNvSpPr>
            <a:spLocks noGrp="1"/>
          </p:cNvSpPr>
          <p:nvPr>
            <p:ph type="sldNum" sz="quarter" idx="12"/>
          </p:nvPr>
        </p:nvSpPr>
        <p:spPr>
          <a:xfrm>
            <a:off x="6733952" y="6555112"/>
            <a:ext cx="588336" cy="228600"/>
          </a:xfrm>
        </p:spPr>
        <p:txBody>
          <a:bodyPr/>
          <a:lstStyle>
            <a:extLst/>
          </a:lstStyle>
          <a:p>
            <a:fld id="{1B6F0E73-000D-481B-81DC-6EACA03F8C3E}"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B6203D95-80ED-4F4E-ADA5-D1A5E24ED7E1}" type="datetimeFigureOut">
              <a:rPr lang="en-US" smtClean="0"/>
              <a:pPr/>
              <a:t>2/7/2011</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1B6F0E73-000D-481B-81DC-6EACA03F8C3E}"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B6203D95-80ED-4F4E-ADA5-D1A5E24ED7E1}" type="datetimeFigureOut">
              <a:rPr lang="en-US" smtClean="0"/>
              <a:pPr/>
              <a:t>2/7/2011</a:t>
            </a:fld>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9" name="Slide Number Placeholder 8"/>
          <p:cNvSpPr>
            <a:spLocks noGrp="1"/>
          </p:cNvSpPr>
          <p:nvPr>
            <p:ph type="sldNum" sz="quarter" idx="12"/>
          </p:nvPr>
        </p:nvSpPr>
        <p:spPr/>
        <p:txBody>
          <a:bodyPr/>
          <a:lstStyle>
            <a:extLst/>
          </a:lstStyle>
          <a:p>
            <a:fld id="{1B6F0E73-000D-481B-81DC-6EACA03F8C3E}"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B6203D95-80ED-4F4E-ADA5-D1A5E24ED7E1}" type="datetimeFigureOut">
              <a:rPr lang="en-US" smtClean="0"/>
              <a:pPr/>
              <a:t>2/7/2011</a:t>
            </a:fld>
            <a:endParaRPr lang="en-US" dirty="0"/>
          </a:p>
        </p:txBody>
      </p:sp>
      <p:sp>
        <p:nvSpPr>
          <p:cNvPr id="4" name="Footer Placeholder 3"/>
          <p:cNvSpPr>
            <a:spLocks noGrp="1"/>
          </p:cNvSpPr>
          <p:nvPr>
            <p:ph type="ftr" sz="quarter" idx="11"/>
          </p:nvPr>
        </p:nvSpPr>
        <p:spPr/>
        <p:txBody>
          <a:bodyPr/>
          <a:lstStyle>
            <a:extLst/>
          </a:lstStyle>
          <a:p>
            <a:endParaRPr lang="en-US" dirty="0"/>
          </a:p>
        </p:txBody>
      </p:sp>
      <p:sp>
        <p:nvSpPr>
          <p:cNvPr id="5" name="Slide Number Placeholder 4"/>
          <p:cNvSpPr>
            <a:spLocks noGrp="1"/>
          </p:cNvSpPr>
          <p:nvPr>
            <p:ph type="sldNum" sz="quarter" idx="12"/>
          </p:nvPr>
        </p:nvSpPr>
        <p:spPr/>
        <p:txBody>
          <a:bodyPr/>
          <a:lstStyle>
            <a:extLst/>
          </a:lstStyle>
          <a:p>
            <a:fld id="{1B6F0E73-000D-481B-81DC-6EACA03F8C3E}"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B6203D95-80ED-4F4E-ADA5-D1A5E24ED7E1}" type="datetimeFigureOut">
              <a:rPr lang="en-US" smtClean="0"/>
              <a:pPr/>
              <a:t>2/7/2011</a:t>
            </a:fld>
            <a:endParaRPr lang="en-US" dirty="0"/>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US" dirty="0"/>
          </a:p>
        </p:txBody>
      </p:sp>
      <p:sp>
        <p:nvSpPr>
          <p:cNvPr id="4" name="Slide Number Placeholder 3"/>
          <p:cNvSpPr>
            <a:spLocks noGrp="1"/>
          </p:cNvSpPr>
          <p:nvPr>
            <p:ph type="sldNum" sz="quarter" idx="12"/>
          </p:nvPr>
        </p:nvSpPr>
        <p:spPr/>
        <p:txBody>
          <a:bodyPr/>
          <a:lstStyle>
            <a:extLst/>
          </a:lstStyle>
          <a:p>
            <a:fld id="{1B6F0E73-000D-481B-81DC-6EACA03F8C3E}"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B6203D95-80ED-4F4E-ADA5-D1A5E24ED7E1}" type="datetimeFigureOut">
              <a:rPr lang="en-US" smtClean="0"/>
              <a:pPr/>
              <a:t>2/7/2011</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1B6F0E73-000D-481B-81DC-6EACA03F8C3E}"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B6203D95-80ED-4F4E-ADA5-D1A5E24ED7E1}" type="datetimeFigureOut">
              <a:rPr lang="en-US" smtClean="0"/>
              <a:pPr/>
              <a:t>2/7/2011</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1B6F0E73-000D-481B-81DC-6EACA03F8C3E}" type="slidenum">
              <a:rPr lang="en-US" smtClean="0"/>
              <a:pPr/>
              <a:t>‹#›</a:t>
            </a:fld>
            <a:endParaRPr lang="en-US" dirty="0"/>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dirty="0"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shadeToTitle="1">
        <a:gradFill flip="none" rotWithShape="1">
          <a:gsLst>
            <a:gs pos="0">
              <a:srgbClr val="FFF200"/>
            </a:gs>
            <a:gs pos="45000">
              <a:srgbClr val="FF7A00"/>
            </a:gs>
            <a:gs pos="70000">
              <a:srgbClr val="FF0300"/>
            </a:gs>
            <a:gs pos="100000">
              <a:srgbClr val="4D0808"/>
            </a:gs>
          </a:gsLst>
          <a:lin ang="5400000" scaled="0"/>
          <a:tileRect/>
        </a:gradFill>
        <a:effectLst/>
      </p:bgPr>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B6203D95-80ED-4F4E-ADA5-D1A5E24ED7E1}" type="datetimeFigureOut">
              <a:rPr lang="en-US" smtClean="0"/>
              <a:pPr/>
              <a:t>2/7/2011</a:t>
            </a:fld>
            <a:endParaRPr lang="en-US" dirty="0"/>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US" dirty="0"/>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1B6F0E73-000D-481B-81DC-6EACA03F8C3E}"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rds.yahoo.com/_ylt=A0PDoTDYmlBNjgEADnqjzbkF/SIG=12jue2kqa/EXP=1297156952/**http:/farm3.static.flickr.com/2513/4123230313_41f0527366_z.jpg" TargetMode="External"/><Relationship Id="rId2" Type="http://schemas.openxmlformats.org/officeDocument/2006/relationships/image" Target="../media/image21.jpeg"/><Relationship Id="rId1" Type="http://schemas.openxmlformats.org/officeDocument/2006/relationships/slideLayout" Target="../slideLayouts/slideLayout5.xml"/><Relationship Id="rId4" Type="http://schemas.openxmlformats.org/officeDocument/2006/relationships/image" Target="../media/image22.jpeg"/></Relationships>
</file>

<file path=ppt/slides/_rels/slide1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hyperlink" Target="http://67pics.com/view2.php?q=Picture%20Of%20Venezuelan%20Bolivar&amp;url=http://www.superkonductor.com/_img/home/venezuela-bolivar-fuerte.jpg" TargetMode="External"/><Relationship Id="rId1" Type="http://schemas.openxmlformats.org/officeDocument/2006/relationships/slideLayout" Target="../slideLayouts/slideLayout5.xml"/><Relationship Id="rId4" Type="http://schemas.openxmlformats.org/officeDocument/2006/relationships/image" Target="../media/image24.jpeg"/></Relationships>
</file>

<file path=ppt/slides/_rels/slide12.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slideLayout" Target="../slideLayouts/slideLayout6.xml"/><Relationship Id="rId1" Type="http://schemas.openxmlformats.org/officeDocument/2006/relationships/audio" Target="file:///\\CLSD-DC1\Students$\katolzman\1f967a465788836f3595b9c4cd804730_20110202_venezuelaX.mp3" TargetMode="External"/><Relationship Id="rId4" Type="http://schemas.openxmlformats.org/officeDocument/2006/relationships/image" Target="../media/image28.png"/></Relationships>
</file>

<file path=ppt/slides/_rels/slide14.xml.rels><?xml version="1.0" encoding="UTF-8" standalone="yes"?>
<Relationships xmlns="http://schemas.openxmlformats.org/package/2006/relationships"><Relationship Id="rId8" Type="http://schemas.openxmlformats.org/officeDocument/2006/relationships/hyperlink" Target="http://www.humanflowerproject.com/index.php/weblog/comments/local_holy_venezuelas_national_flower/" TargetMode="External"/><Relationship Id="rId13" Type="http://schemas.openxmlformats.org/officeDocument/2006/relationships/hyperlink" Target="http://www.venezuelatuya.com/natura/012eng.htm" TargetMode="External"/><Relationship Id="rId3" Type="http://schemas.openxmlformats.org/officeDocument/2006/relationships/hyperlink" Target="http://www.google.com/images?hl=en&amp;q=pics+of+Venezuela+currency&amp;wrapid=tlif129660985962710&amp;um=1&amp;ie=UTF-8&amp;source=univ&amp;ei=vLJITfqvA8_SgQe21vWRBg&amp;sa=X&amp;oi=image_result_group&amp;ct=title&amp;resnum=1&amp;ved=0CCgQsAQwAA&amp;biw=963&amp;bih=546" TargetMode="External"/><Relationship Id="rId7" Type="http://schemas.openxmlformats.org/officeDocument/2006/relationships/hyperlink" Target="http://www.google.com/#hl=en&amp;sugexp=ldymls&amp;xhr=t&amp;q=currency+of+Venezuela&amp;cp=13&amp;pf=p&amp;sclient=psy&amp;aq=0&amp;aqi=&amp;aql=&amp;oq=currency+of+V&amp;pbx=1&amp;fp=b89dcb3dbe6f84bd" TargetMode="External"/><Relationship Id="rId12" Type="http://schemas.openxmlformats.org/officeDocument/2006/relationships/hyperlink" Target="http://www.simonseeks.com/blog/fantastic-photos-worlds-most-amazing-waterfalls" TargetMode="External"/><Relationship Id="rId2" Type="http://schemas.openxmlformats.org/officeDocument/2006/relationships/notesSlide" Target="../notesSlides/notesSlide2.xml"/><Relationship Id="rId16" Type="http://schemas.openxmlformats.org/officeDocument/2006/relationships/hyperlink" Target="http://www.google.com/images?um=1&amp;hl=en&amp;biw=1020&amp;bih=574&amp;tbs=isch:1&amp;sa=1&amp;q=pics+of+pearls+on+Margarita+island&amp;aq=f&amp;aqi=&amp;aql=&amp;oq" TargetMode="External"/><Relationship Id="rId1" Type="http://schemas.openxmlformats.org/officeDocument/2006/relationships/slideLayout" Target="../slideLayouts/slideLayout5.xml"/><Relationship Id="rId6" Type="http://schemas.openxmlformats.org/officeDocument/2006/relationships/hyperlink" Target="http://www.nationalanthems.info/ve.htm" TargetMode="External"/><Relationship Id="rId11" Type="http://schemas.openxmlformats.org/officeDocument/2006/relationships/hyperlink" Target="http://www.climatetemp.info/venezuela/" TargetMode="External"/><Relationship Id="rId5" Type="http://schemas.openxmlformats.org/officeDocument/2006/relationships/hyperlink" Target="http://shagtown.com/days/venezuela.html" TargetMode="External"/><Relationship Id="rId15" Type="http://schemas.openxmlformats.org/officeDocument/2006/relationships/hyperlink" Target="http://www.lostworldadventures.com/specialinterest/beaches/venezuelabeaches.htm" TargetMode="External"/><Relationship Id="rId10" Type="http://schemas.openxmlformats.org/officeDocument/2006/relationships/hyperlink" Target="http://seafishes.wordpress.com/category/oceans-and-seas/caribbean-sea/" TargetMode="External"/><Relationship Id="rId4" Type="http://schemas.openxmlformats.org/officeDocument/2006/relationships/hyperlink" Target="http://en.wikipedia.org/wiki/Venezuela" TargetMode="External"/><Relationship Id="rId9" Type="http://schemas.openxmlformats.org/officeDocument/2006/relationships/hyperlink" Target="http://images.search.yahoo.com/search/images?_adv_prop=image&amp;fr=yfp-t-701&amp;sz=all&amp;va=pabellon" TargetMode="External"/><Relationship Id="rId14" Type="http://schemas.openxmlformats.org/officeDocument/2006/relationships/hyperlink" Target="http://www.venezuelatuya.com/caracas/parqueseng.htm"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tommyimages.com/Stock_Photos/South_America/Venezuela/Oil-Petroleum_Industry/slides/Venezuela_0447-Oil_Rig.html" TargetMode="Externa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5.xml"/><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www.youtube.com/watch?v=8_cmUuZkXIQ&amp;feature=player_detailpage" TargetMode="External"/><Relationship Id="rId1" Type="http://schemas.openxmlformats.org/officeDocument/2006/relationships/slideLayout" Target="../slideLayouts/slideLayout5.xml"/><Relationship Id="rId6" Type="http://schemas.openxmlformats.org/officeDocument/2006/relationships/image" Target="../media/image10.jpeg"/><Relationship Id="rId5" Type="http://schemas.openxmlformats.org/officeDocument/2006/relationships/hyperlink" Target="http://en.wikipedia.org/wiki/File:GlennF5top.jpg" TargetMode="External"/><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5.xml"/><Relationship Id="rId5" Type="http://schemas.openxmlformats.org/officeDocument/2006/relationships/image" Target="../media/image13.jpeg"/><Relationship Id="rId4" Type="http://schemas.openxmlformats.org/officeDocument/2006/relationships/hyperlink" Target="http://byairbyseabyland.files.wordpress.com/2009/11/venezuela195.jpg"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5.xml"/><Relationship Id="rId5" Type="http://schemas.openxmlformats.org/officeDocument/2006/relationships/image" Target="../media/image16.jpeg"/><Relationship Id="rId4" Type="http://schemas.openxmlformats.org/officeDocument/2006/relationships/hyperlink" Target="http://en.wikipedia.org/wiki/File:Pabell%C3%B3n_Criollo.jpg"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hyperlink" Target="http://rds.yahoo.com/_ylt=A0PDoYBtdFBNoD0AVk6jzbkF/SIG=13ob1h038/EXP=1297147117/**http:/4.bp.blogspot.com/_simNY-BdouQ/SwMkDVqVrwI/AAAAAAAAAvo/MJr8aYluiEI/s1600/cocido-madrileno.jpg" TargetMode="External"/><Relationship Id="rId1" Type="http://schemas.openxmlformats.org/officeDocument/2006/relationships/slideLayout" Target="../slideLayouts/slideLayout5.xml"/><Relationship Id="rId5" Type="http://schemas.openxmlformats.org/officeDocument/2006/relationships/image" Target="../media/image18.jpeg"/><Relationship Id="rId4" Type="http://schemas.openxmlformats.org/officeDocument/2006/relationships/hyperlink" Target="http://rds.yahoo.com/_ylt=A0PDoX.LmFBNNx0A5BWjzbkF/SIG=13hn24rcl/EXP=1297156363/**http:/www.tourisminvenezuela.com/wp-content/uploads/2010/05/PabellnCriolloTypicalCuisine.jpg"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19.gif"/><Relationship Id="rId2" Type="http://schemas.openxmlformats.org/officeDocument/2006/relationships/audio" Target="../media/audio2.wav"/><Relationship Id="rId1" Type="http://schemas.openxmlformats.org/officeDocument/2006/relationships/slideLayout" Target="../slideLayouts/slideLayout5.xml"/><Relationship Id="rId4" Type="http://schemas.openxmlformats.org/officeDocument/2006/relationships/image" Target="../media/image20.jpe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6" name="Picture 2" descr="Venezuela"/>
          <p:cNvPicPr>
            <a:picLocks noChangeAspect="1" noChangeArrowheads="1"/>
          </p:cNvPicPr>
          <p:nvPr/>
        </p:nvPicPr>
        <p:blipFill>
          <a:blip r:embed="rId3" cstate="print"/>
          <a:srcRect/>
          <a:stretch>
            <a:fillRect/>
          </a:stretch>
        </p:blipFill>
        <p:spPr bwMode="auto">
          <a:xfrm>
            <a:off x="1905000" y="2514600"/>
            <a:ext cx="4724400" cy="3177848"/>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2" name="Title 1"/>
          <p:cNvSpPr>
            <a:spLocks noGrp="1"/>
          </p:cNvSpPr>
          <p:nvPr>
            <p:ph type="ctrTitle"/>
          </p:nvPr>
        </p:nvSpPr>
        <p:spPr>
          <a:xfrm>
            <a:off x="1219200" y="533400"/>
            <a:ext cx="5867400" cy="1470025"/>
          </a:xfrm>
        </p:spPr>
        <p:txBody>
          <a:bodyPr>
            <a:normAutofit/>
          </a:bodyPr>
          <a:lstStyle/>
          <a:p>
            <a:r>
              <a:rPr lang="en-US" sz="8000" dirty="0" smtClean="0"/>
              <a:t>Venezuela</a:t>
            </a:r>
            <a:endParaRPr lang="en-US" sz="8000" dirty="0"/>
          </a:p>
        </p:txBody>
      </p:sp>
      <p:sp>
        <p:nvSpPr>
          <p:cNvPr id="4" name="TextBox 3"/>
          <p:cNvSpPr txBox="1"/>
          <p:nvPr/>
        </p:nvSpPr>
        <p:spPr>
          <a:xfrm>
            <a:off x="3962400" y="6324600"/>
            <a:ext cx="4800600" cy="369332"/>
          </a:xfrm>
          <a:prstGeom prst="rect">
            <a:avLst/>
          </a:prstGeom>
          <a:noFill/>
        </p:spPr>
        <p:txBody>
          <a:bodyPr wrap="square" rtlCol="0">
            <a:spAutoFit/>
          </a:bodyPr>
          <a:lstStyle/>
          <a:p>
            <a:r>
              <a:rPr lang="es-MX" dirty="0" smtClean="0"/>
              <a:t>Escrito</a:t>
            </a:r>
            <a:r>
              <a:rPr lang="en-US" dirty="0" smtClean="0"/>
              <a:t> Por: Kaylee Tolzman</a:t>
            </a:r>
            <a:endParaRPr lang="en-US" dirty="0"/>
          </a:p>
        </p:txBody>
      </p:sp>
    </p:spTree>
  </p:cSld>
  <p:clrMapOvr>
    <a:masterClrMapping/>
  </p:clrMapOvr>
  <p:transition spd="med">
    <p:sndAc>
      <p:stSnd>
        <p:snd r:embed="rId2" name="camera.wav"/>
      </p:stSnd>
    </p:sndAc>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Climate/weather</a:t>
            </a:r>
            <a:endParaRPr lang="en-US" dirty="0"/>
          </a:p>
        </p:txBody>
      </p:sp>
      <p:sp>
        <p:nvSpPr>
          <p:cNvPr id="5" name="Content Placeholder 4"/>
          <p:cNvSpPr>
            <a:spLocks noGrp="1"/>
          </p:cNvSpPr>
          <p:nvPr>
            <p:ph sz="quarter" idx="2"/>
          </p:nvPr>
        </p:nvSpPr>
        <p:spPr/>
        <p:txBody>
          <a:bodyPr>
            <a:normAutofit/>
          </a:bodyPr>
          <a:lstStyle/>
          <a:p>
            <a:r>
              <a:rPr lang="en-US" sz="2000" dirty="0" smtClean="0"/>
              <a:t>The average temperature in Venezuela is around 21.1 degrees Celsius or 70 degrees Fahrenheit.  </a:t>
            </a:r>
          </a:p>
          <a:p>
            <a:r>
              <a:rPr lang="en-US" sz="2000" dirty="0" smtClean="0"/>
              <a:t>The average low temp. in Jan. and Feb. is 50 degrees. The common high in May, April, and June is around 80 degrees. </a:t>
            </a:r>
          </a:p>
          <a:p>
            <a:pPr>
              <a:buNone/>
            </a:pPr>
            <a:r>
              <a:rPr lang="en-US" sz="2000" dirty="0" smtClean="0"/>
              <a:t> </a:t>
            </a:r>
            <a:endParaRPr lang="en-US" sz="2000" dirty="0"/>
          </a:p>
        </p:txBody>
      </p:sp>
      <p:pic>
        <p:nvPicPr>
          <p:cNvPr id="6146" name="Picture 2" descr="http://image56.webshots.com/156/3/54/24/2351354240072677943KHbprn_fs.jpg"/>
          <p:cNvPicPr>
            <a:picLocks noChangeAspect="1" noChangeArrowheads="1"/>
          </p:cNvPicPr>
          <p:nvPr/>
        </p:nvPicPr>
        <p:blipFill>
          <a:blip r:embed="rId2" cstate="print"/>
          <a:srcRect r="2083" b="4516"/>
          <a:stretch>
            <a:fillRect/>
          </a:stretch>
        </p:blipFill>
        <p:spPr bwMode="auto">
          <a:xfrm>
            <a:off x="4114800" y="1676400"/>
            <a:ext cx="3581400" cy="2590800"/>
          </a:xfrm>
          <a:prstGeom prst="rect">
            <a:avLst/>
          </a:prstGeom>
          <a:ln w="127000" cap="sq">
            <a:solidFill>
              <a:srgbClr val="000000"/>
            </a:solidFill>
            <a:miter lim="800000"/>
          </a:ln>
          <a:effectLst>
            <a:outerShdw blurRad="57150" dist="50800" dir="2700000" algn="tl" rotWithShape="0">
              <a:srgbClr val="000000">
                <a:alpha val="40000"/>
              </a:srgbClr>
            </a:outerShdw>
          </a:effectLst>
        </p:spPr>
      </p:pic>
      <p:pic>
        <p:nvPicPr>
          <p:cNvPr id="6148" name="Picture 4" descr="View Image">
            <a:hlinkClick r:id="rId3"/>
          </p:cNvPr>
          <p:cNvPicPr>
            <a:picLocks noChangeAspect="1" noChangeArrowheads="1"/>
          </p:cNvPicPr>
          <p:nvPr/>
        </p:nvPicPr>
        <p:blipFill>
          <a:blip r:embed="rId4" cstate="print"/>
          <a:srcRect/>
          <a:stretch>
            <a:fillRect/>
          </a:stretch>
        </p:blipFill>
        <p:spPr bwMode="auto">
          <a:xfrm>
            <a:off x="1066800" y="4953000"/>
            <a:ext cx="7239000" cy="1533526"/>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Currency</a:t>
            </a:r>
            <a:endParaRPr lang="en-US" dirty="0"/>
          </a:p>
        </p:txBody>
      </p:sp>
      <p:sp>
        <p:nvSpPr>
          <p:cNvPr id="4" name="Text Placeholder 3"/>
          <p:cNvSpPr>
            <a:spLocks noGrp="1"/>
          </p:cNvSpPr>
          <p:nvPr>
            <p:ph type="body" sz="half" idx="3"/>
          </p:nvPr>
        </p:nvSpPr>
        <p:spPr>
          <a:ln>
            <a:solidFill>
              <a:schemeClr val="tx1"/>
            </a:solidFill>
          </a:ln>
        </p:spPr>
        <p:txBody>
          <a:bodyPr/>
          <a:lstStyle/>
          <a:p>
            <a:r>
              <a:rPr lang="en-US" dirty="0" smtClean="0">
                <a:solidFill>
                  <a:schemeClr val="tx1"/>
                </a:solidFill>
              </a:rPr>
              <a:t>Bolivars in Venezuela</a:t>
            </a:r>
            <a:endParaRPr lang="en-US" dirty="0">
              <a:solidFill>
                <a:schemeClr val="tx1"/>
              </a:solidFill>
            </a:endParaRPr>
          </a:p>
        </p:txBody>
      </p:sp>
      <p:sp>
        <p:nvSpPr>
          <p:cNvPr id="5" name="Content Placeholder 4"/>
          <p:cNvSpPr>
            <a:spLocks noGrp="1"/>
          </p:cNvSpPr>
          <p:nvPr>
            <p:ph sz="quarter" idx="2"/>
          </p:nvPr>
        </p:nvSpPr>
        <p:spPr>
          <a:xfrm>
            <a:off x="457200" y="1711840"/>
            <a:ext cx="3520440" cy="2631560"/>
          </a:xfrm>
        </p:spPr>
        <p:txBody>
          <a:bodyPr/>
          <a:lstStyle/>
          <a:p>
            <a:r>
              <a:rPr lang="en-US" dirty="0" smtClean="0"/>
              <a:t>The currency in Venezuela is called Bolivars.</a:t>
            </a:r>
          </a:p>
          <a:p>
            <a:pPr>
              <a:buNone/>
            </a:pPr>
            <a:endParaRPr lang="en-US" dirty="0" smtClean="0"/>
          </a:p>
          <a:p>
            <a:r>
              <a:rPr lang="en-US" dirty="0" smtClean="0"/>
              <a:t>2,147 Bolivars is  equal to 1 US dollar.</a:t>
            </a:r>
          </a:p>
        </p:txBody>
      </p:sp>
      <p:pic>
        <p:nvPicPr>
          <p:cNvPr id="3074" name="Picture 2" descr="http://www.superkonductor.com/_img/home/venezuela-bolivar-fuerte.jpg">
            <a:hlinkClick r:id="rId2"/>
          </p:cNvPr>
          <p:cNvPicPr>
            <a:picLocks noChangeAspect="1" noChangeArrowheads="1"/>
          </p:cNvPicPr>
          <p:nvPr/>
        </p:nvPicPr>
        <p:blipFill>
          <a:blip r:embed="rId3" cstate="print"/>
          <a:srcRect/>
          <a:stretch>
            <a:fillRect/>
          </a:stretch>
        </p:blipFill>
        <p:spPr bwMode="auto">
          <a:xfrm>
            <a:off x="4495800" y="914400"/>
            <a:ext cx="2857500" cy="4667251"/>
          </a:xfrm>
          <a:prstGeom prst="rect">
            <a:avLst/>
          </a:prstGeom>
          <a:ln w="127000" cap="sq">
            <a:noFill/>
            <a:miter lim="8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pic>
        <p:nvPicPr>
          <p:cNvPr id="3076" name="Picture 4" descr="http://t3.gstatic.com/images?q=tbn:ANd9GcQaDQLPEh6kzk0SNxukD0ihQbSFIWQM9X-7qusQH3ZWU5peukhQ"/>
          <p:cNvPicPr>
            <a:picLocks noChangeAspect="1" noChangeArrowheads="1"/>
          </p:cNvPicPr>
          <p:nvPr/>
        </p:nvPicPr>
        <p:blipFill>
          <a:blip r:embed="rId4" cstate="print"/>
          <a:srcRect/>
          <a:stretch>
            <a:fillRect/>
          </a:stretch>
        </p:blipFill>
        <p:spPr bwMode="auto">
          <a:xfrm>
            <a:off x="838200" y="4572000"/>
            <a:ext cx="2533650" cy="1800225"/>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050" name="Picture 2" descr="DMTX. The celebration of Holy Week in Caracas is characterized by the pictorial and color of their performances, such as the crucifixion of Jesus Christ held on Good Friday, when celebrating Corpus Christi. Caracas, Venezuela. 02/04/2010"/>
          <p:cNvPicPr>
            <a:picLocks noChangeAspect="1" noChangeArrowheads="1"/>
          </p:cNvPicPr>
          <p:nvPr/>
        </p:nvPicPr>
        <p:blipFill>
          <a:blip r:embed="rId2" cstate="print"/>
          <a:srcRect/>
          <a:stretch>
            <a:fillRect/>
          </a:stretch>
        </p:blipFill>
        <p:spPr bwMode="auto">
          <a:xfrm>
            <a:off x="1600200" y="5257800"/>
            <a:ext cx="2175037" cy="1447800"/>
          </a:xfrm>
          <a:prstGeom prst="rect">
            <a:avLst/>
          </a:prstGeom>
          <a:ln>
            <a:noFill/>
          </a:ln>
          <a:effectLst>
            <a:outerShdw blurRad="292100" dist="139700" dir="2700000" algn="tl" rotWithShape="0">
              <a:srgbClr val="333333">
                <a:alpha val="65000"/>
              </a:srgbClr>
            </a:outerShdw>
          </a:effectLst>
        </p:spPr>
      </p:pic>
      <p:sp>
        <p:nvSpPr>
          <p:cNvPr id="2" name="Title 1"/>
          <p:cNvSpPr>
            <a:spLocks noGrp="1"/>
          </p:cNvSpPr>
          <p:nvPr>
            <p:ph type="title"/>
          </p:nvPr>
        </p:nvSpPr>
        <p:spPr/>
        <p:txBody>
          <a:bodyPr/>
          <a:lstStyle/>
          <a:p>
            <a:r>
              <a:rPr lang="en-US" dirty="0" smtClean="0"/>
              <a:t>Holiday’s in Venezuela</a:t>
            </a:r>
            <a:endParaRPr lang="en-US" dirty="0"/>
          </a:p>
        </p:txBody>
      </p:sp>
      <p:sp>
        <p:nvSpPr>
          <p:cNvPr id="3" name="Content Placeholder 2"/>
          <p:cNvSpPr>
            <a:spLocks noGrp="1"/>
          </p:cNvSpPr>
          <p:nvPr>
            <p:ph sz="half" idx="1"/>
          </p:nvPr>
        </p:nvSpPr>
        <p:spPr/>
        <p:txBody>
          <a:bodyPr>
            <a:normAutofit/>
          </a:bodyPr>
          <a:lstStyle/>
          <a:p>
            <a:r>
              <a:rPr lang="en-US" sz="2000" dirty="0" smtClean="0"/>
              <a:t>On June 24</a:t>
            </a:r>
            <a:r>
              <a:rPr lang="en-US" sz="2000" baseline="30000" dirty="0" smtClean="0"/>
              <a:t>th</a:t>
            </a:r>
            <a:r>
              <a:rPr lang="en-US" sz="2000" dirty="0" smtClean="0"/>
              <a:t> the people of Venezuela celebrate </a:t>
            </a:r>
            <a:r>
              <a:rPr lang="es-MX" sz="2000" dirty="0" smtClean="0"/>
              <a:t>Batalla</a:t>
            </a:r>
            <a:r>
              <a:rPr lang="en-US" sz="2000" dirty="0" smtClean="0"/>
              <a:t> de Carabobo, battle of Carabobo. This day is for remembering the Bolivars victory. </a:t>
            </a:r>
          </a:p>
          <a:p>
            <a:r>
              <a:rPr lang="en-US" sz="2000" dirty="0" smtClean="0"/>
              <a:t>March 20</a:t>
            </a:r>
            <a:r>
              <a:rPr lang="en-US" sz="2000" baseline="30000" dirty="0" smtClean="0"/>
              <a:t>th</a:t>
            </a:r>
            <a:r>
              <a:rPr lang="en-US" sz="2000" dirty="0" smtClean="0"/>
              <a:t>-27</a:t>
            </a:r>
            <a:r>
              <a:rPr lang="en-US" sz="2000" baseline="30000" dirty="0" smtClean="0"/>
              <a:t>th</a:t>
            </a:r>
            <a:r>
              <a:rPr lang="en-US" sz="2000" dirty="0" smtClean="0"/>
              <a:t> everyone celebrates Semana Santa. It is where people celebrate the last day of lent, by eating a big feast. Semana Santa means holy week. </a:t>
            </a:r>
          </a:p>
        </p:txBody>
      </p:sp>
      <p:sp>
        <p:nvSpPr>
          <p:cNvPr id="4" name="Content Placeholder 3"/>
          <p:cNvSpPr>
            <a:spLocks noGrp="1"/>
          </p:cNvSpPr>
          <p:nvPr>
            <p:ph sz="half" idx="2"/>
          </p:nvPr>
        </p:nvSpPr>
        <p:spPr>
          <a:xfrm>
            <a:off x="4572000" y="1600200"/>
            <a:ext cx="3520440" cy="4525963"/>
          </a:xfrm>
        </p:spPr>
        <p:txBody>
          <a:bodyPr>
            <a:normAutofit/>
          </a:bodyPr>
          <a:lstStyle/>
          <a:p>
            <a:endParaRPr lang="en-US" dirty="0" smtClean="0"/>
          </a:p>
          <a:p>
            <a:endParaRPr lang="en-US" dirty="0" smtClean="0"/>
          </a:p>
          <a:p>
            <a:endParaRPr lang="en-US" dirty="0" smtClean="0"/>
          </a:p>
          <a:p>
            <a:endParaRPr lang="en-US" dirty="0" smtClean="0"/>
          </a:p>
          <a:p>
            <a:endParaRPr lang="en-US" dirty="0" smtClean="0"/>
          </a:p>
          <a:p>
            <a:pPr>
              <a:buNone/>
            </a:pPr>
            <a:r>
              <a:rPr lang="en-US" sz="1800" dirty="0" smtClean="0"/>
              <a:t>People dressed for Semana Santa, or holy week. </a:t>
            </a:r>
            <a:endParaRPr lang="en-US" sz="1800" dirty="0"/>
          </a:p>
        </p:txBody>
      </p:sp>
      <p:pic>
        <p:nvPicPr>
          <p:cNvPr id="4098" name="Picture 2" descr="http://t2.gstatic.com/images?q=tbn:ANd9GcTTMXOfe1qNvTen0Rt5OxjEjP-qlpzPfuhuv5ohCeHPmnX_fuu4"/>
          <p:cNvPicPr>
            <a:picLocks noChangeAspect="1" noChangeArrowheads="1"/>
          </p:cNvPicPr>
          <p:nvPr/>
        </p:nvPicPr>
        <p:blipFill>
          <a:blip r:embed="rId3" cstate="print"/>
          <a:srcRect/>
          <a:stretch>
            <a:fillRect/>
          </a:stretch>
        </p:blipFill>
        <p:spPr bwMode="auto">
          <a:xfrm>
            <a:off x="4191000" y="1524000"/>
            <a:ext cx="3454400" cy="2590800"/>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national anthem of Venezuela</a:t>
            </a:r>
            <a:endParaRPr lang="en-US" dirty="0"/>
          </a:p>
        </p:txBody>
      </p:sp>
      <p:sp>
        <p:nvSpPr>
          <p:cNvPr id="6" name="Rectangle 5"/>
          <p:cNvSpPr/>
          <p:nvPr/>
        </p:nvSpPr>
        <p:spPr>
          <a:xfrm>
            <a:off x="3581400" y="0"/>
            <a:ext cx="4419600" cy="6863417"/>
          </a:xfrm>
          <a:prstGeom prst="rect">
            <a:avLst/>
          </a:prstGeom>
        </p:spPr>
        <p:txBody>
          <a:bodyPr wrap="square">
            <a:spAutoFit/>
          </a:bodyPr>
          <a:lstStyle/>
          <a:p>
            <a:pPr algn="r"/>
            <a:r>
              <a:rPr lang="en-US" sz="1100" b="1" dirty="0" smtClean="0"/>
              <a:t>English translation</a:t>
            </a:r>
          </a:p>
          <a:p>
            <a:pPr algn="r"/>
            <a:r>
              <a:rPr lang="en-US" sz="1100" b="1" dirty="0" smtClean="0"/>
              <a:t>Chorus</a:t>
            </a:r>
            <a:r>
              <a:rPr lang="en-US" sz="1100" dirty="0" smtClean="0"/>
              <a:t/>
            </a:r>
            <a:br>
              <a:rPr lang="en-US" sz="1100" dirty="0" smtClean="0"/>
            </a:br>
            <a:r>
              <a:rPr lang="en-US" sz="1100" dirty="0" smtClean="0"/>
              <a:t>Glory to the brave people </a:t>
            </a:r>
            <a:br>
              <a:rPr lang="en-US" sz="1100" dirty="0" smtClean="0"/>
            </a:br>
            <a:r>
              <a:rPr lang="en-US" sz="1100" dirty="0" smtClean="0"/>
              <a:t>which shook off the yoke, </a:t>
            </a:r>
            <a:br>
              <a:rPr lang="en-US" sz="1100" dirty="0" smtClean="0"/>
            </a:br>
            <a:r>
              <a:rPr lang="en-US" sz="1100" dirty="0" smtClean="0"/>
              <a:t>the Law respecting </a:t>
            </a:r>
            <a:br>
              <a:rPr lang="en-US" sz="1100" dirty="0" smtClean="0"/>
            </a:br>
            <a:r>
              <a:rPr lang="en-US" sz="1100" dirty="0" smtClean="0"/>
              <a:t>virtue and honor. </a:t>
            </a:r>
          </a:p>
          <a:p>
            <a:pPr algn="r"/>
            <a:r>
              <a:rPr lang="en-US" sz="1100" dirty="0" smtClean="0"/>
              <a:t>Down with the chains! (repeat) </a:t>
            </a:r>
            <a:br>
              <a:rPr lang="en-US" sz="1100" dirty="0" smtClean="0"/>
            </a:br>
            <a:r>
              <a:rPr lang="en-US" sz="1100" dirty="0" smtClean="0"/>
              <a:t>Cried out the Lord; (repeat) </a:t>
            </a:r>
            <a:br>
              <a:rPr lang="en-US" sz="1100" dirty="0" smtClean="0"/>
            </a:br>
            <a:r>
              <a:rPr lang="en-US" sz="1100" dirty="0" smtClean="0"/>
              <a:t>and the poor man in his hovel </a:t>
            </a:r>
            <a:br>
              <a:rPr lang="en-US" sz="1100" dirty="0" smtClean="0"/>
            </a:br>
            <a:r>
              <a:rPr lang="en-US" sz="1100" dirty="0" smtClean="0"/>
              <a:t>for freedom implored. </a:t>
            </a:r>
            <a:br>
              <a:rPr lang="en-US" sz="1100" dirty="0" smtClean="0"/>
            </a:br>
            <a:r>
              <a:rPr lang="en-US" sz="1100" dirty="0" smtClean="0"/>
              <a:t>Upon this holy name (repeat) </a:t>
            </a:r>
            <a:br>
              <a:rPr lang="en-US" sz="1100" dirty="0" smtClean="0"/>
            </a:br>
            <a:r>
              <a:rPr lang="en-US" sz="1100" dirty="0" smtClean="0"/>
              <a:t>trembled in fear </a:t>
            </a:r>
            <a:br>
              <a:rPr lang="en-US" sz="1100" dirty="0" smtClean="0"/>
            </a:br>
            <a:r>
              <a:rPr lang="en-US" sz="1100" dirty="0" smtClean="0"/>
              <a:t>the vile selfishness </a:t>
            </a:r>
            <a:br>
              <a:rPr lang="en-US" sz="1100" dirty="0" smtClean="0"/>
            </a:br>
            <a:r>
              <a:rPr lang="en-US" sz="1100" dirty="0" smtClean="0"/>
              <a:t>that had once triumphed. </a:t>
            </a:r>
            <a:br>
              <a:rPr lang="en-US" sz="1100" dirty="0" smtClean="0"/>
            </a:br>
            <a:r>
              <a:rPr lang="en-US" sz="1100" dirty="0" smtClean="0"/>
              <a:t>(repeat last four lines) </a:t>
            </a:r>
            <a:br>
              <a:rPr lang="en-US" sz="1100" dirty="0" smtClean="0"/>
            </a:br>
            <a:r>
              <a:rPr lang="en-US" sz="1100" dirty="0" smtClean="0"/>
              <a:t>(repeat last two lines) </a:t>
            </a:r>
          </a:p>
          <a:p>
            <a:pPr algn="r"/>
            <a:r>
              <a:rPr lang="en-US" sz="1100" b="1" dirty="0" smtClean="0"/>
              <a:t>Chorus</a:t>
            </a:r>
            <a:endParaRPr lang="en-US" sz="1100" dirty="0" smtClean="0"/>
          </a:p>
          <a:p>
            <a:pPr algn="r"/>
            <a:r>
              <a:rPr lang="en-US" sz="1100" dirty="0" smtClean="0"/>
              <a:t>Let's cry out aloud: (repeat) </a:t>
            </a:r>
            <a:br>
              <a:rPr lang="en-US" sz="1100" dirty="0" smtClean="0"/>
            </a:br>
            <a:r>
              <a:rPr lang="en-US" sz="1100" dirty="0" smtClean="0"/>
              <a:t>Down with oppression! (repeat) </a:t>
            </a:r>
            <a:br>
              <a:rPr lang="en-US" sz="1100" dirty="0" smtClean="0"/>
            </a:br>
            <a:r>
              <a:rPr lang="en-US" sz="1100" dirty="0" smtClean="0"/>
              <a:t>Faithful countrymen, your strength </a:t>
            </a:r>
            <a:br>
              <a:rPr lang="en-US" sz="1100" dirty="0" smtClean="0"/>
            </a:br>
            <a:r>
              <a:rPr lang="en-US" sz="1100" dirty="0" smtClean="0"/>
              <a:t>lies in your unity; </a:t>
            </a:r>
            <a:br>
              <a:rPr lang="en-US" sz="1100" dirty="0" smtClean="0"/>
            </a:br>
            <a:r>
              <a:rPr lang="en-US" sz="1100" dirty="0" smtClean="0"/>
              <a:t>and from the heavens ((repeat)) </a:t>
            </a:r>
            <a:br>
              <a:rPr lang="en-US" sz="1100" dirty="0" smtClean="0"/>
            </a:br>
            <a:r>
              <a:rPr lang="en-US" sz="1100" dirty="0" smtClean="0"/>
              <a:t>the supreme Creator </a:t>
            </a:r>
            <a:br>
              <a:rPr lang="en-US" sz="1100" dirty="0" smtClean="0"/>
            </a:br>
            <a:r>
              <a:rPr lang="en-US" sz="1100" dirty="0" smtClean="0"/>
              <a:t>breathed a sublime spirit </a:t>
            </a:r>
            <a:br>
              <a:rPr lang="en-US" sz="1100" dirty="0" smtClean="0"/>
            </a:br>
            <a:r>
              <a:rPr lang="en-US" sz="1100" dirty="0" smtClean="0"/>
              <a:t>into the nation. </a:t>
            </a:r>
            <a:br>
              <a:rPr lang="en-US" sz="1100" dirty="0" smtClean="0"/>
            </a:br>
            <a:r>
              <a:rPr lang="en-US" sz="1100" dirty="0" smtClean="0"/>
              <a:t>(repeat last four lines) </a:t>
            </a:r>
            <a:br>
              <a:rPr lang="en-US" sz="1100" dirty="0" smtClean="0"/>
            </a:br>
            <a:r>
              <a:rPr lang="en-US" sz="1100" dirty="0" smtClean="0"/>
              <a:t>(repeat last two lines) </a:t>
            </a:r>
            <a:br>
              <a:rPr lang="en-US" sz="1100" dirty="0" smtClean="0"/>
            </a:br>
            <a:endParaRPr lang="en-US" sz="1100" dirty="0" smtClean="0"/>
          </a:p>
          <a:p>
            <a:pPr algn="r"/>
            <a:r>
              <a:rPr lang="en-US" sz="1100" b="1" dirty="0" smtClean="0"/>
              <a:t>Chorus</a:t>
            </a:r>
            <a:endParaRPr lang="en-US" sz="1100" dirty="0" smtClean="0"/>
          </a:p>
          <a:p>
            <a:pPr algn="r"/>
            <a:r>
              <a:rPr lang="en-US" sz="1100" dirty="0" smtClean="0"/>
              <a:t>United by bonds (repeat) </a:t>
            </a:r>
            <a:br>
              <a:rPr lang="en-US" sz="1100" dirty="0" smtClean="0"/>
            </a:br>
            <a:r>
              <a:rPr lang="en-US" sz="1100" dirty="0" smtClean="0"/>
              <a:t>made by heaven, (repeat) </a:t>
            </a:r>
            <a:br>
              <a:rPr lang="en-US" sz="1100" dirty="0" smtClean="0"/>
            </a:br>
            <a:r>
              <a:rPr lang="en-US" sz="1100" dirty="0" smtClean="0"/>
              <a:t>all America exists </a:t>
            </a:r>
            <a:br>
              <a:rPr lang="en-US" sz="1100" dirty="0" smtClean="0"/>
            </a:br>
            <a:r>
              <a:rPr lang="en-US" sz="1100" dirty="0" smtClean="0"/>
              <a:t>as a Nation; </a:t>
            </a:r>
            <a:br>
              <a:rPr lang="en-US" sz="1100" dirty="0" smtClean="0"/>
            </a:br>
            <a:r>
              <a:rPr lang="en-US" sz="1100" dirty="0" smtClean="0"/>
              <a:t>and if tyranny (repeat) </a:t>
            </a:r>
            <a:br>
              <a:rPr lang="en-US" sz="1100" dirty="0" smtClean="0"/>
            </a:br>
            <a:r>
              <a:rPr lang="en-US" sz="1100" dirty="0" smtClean="0"/>
              <a:t>raises its voice, </a:t>
            </a:r>
            <a:br>
              <a:rPr lang="en-US" sz="1100" dirty="0" smtClean="0"/>
            </a:br>
            <a:r>
              <a:rPr lang="en-US" sz="1100" dirty="0" smtClean="0"/>
              <a:t>follow the example </a:t>
            </a:r>
            <a:br>
              <a:rPr lang="en-US" sz="1100" dirty="0" smtClean="0"/>
            </a:br>
            <a:r>
              <a:rPr lang="en-US" sz="1100" dirty="0" smtClean="0"/>
              <a:t>given by Caracas. </a:t>
            </a:r>
            <a:br>
              <a:rPr lang="en-US" sz="1100" dirty="0" smtClean="0"/>
            </a:br>
            <a:r>
              <a:rPr lang="en-US" sz="1100" dirty="0" smtClean="0"/>
              <a:t>(repeat last four lines) </a:t>
            </a:r>
            <a:br>
              <a:rPr lang="en-US" sz="1100" dirty="0" smtClean="0"/>
            </a:br>
            <a:r>
              <a:rPr lang="en-US" sz="1100" dirty="0" smtClean="0"/>
              <a:t>(repeat last two lines) </a:t>
            </a:r>
            <a:br>
              <a:rPr lang="en-US" sz="1100" dirty="0" smtClean="0"/>
            </a:br>
            <a:endParaRPr lang="en-US" sz="1100" dirty="0"/>
          </a:p>
        </p:txBody>
      </p:sp>
      <p:pic>
        <p:nvPicPr>
          <p:cNvPr id="1026" name="Picture 2" descr="http://ts2.mm.bing.net/images/thumbnail.aspx?q=399322580225&amp;id=352d037de52e584a8f76a26472cbe95c"/>
          <p:cNvPicPr>
            <a:picLocks noChangeAspect="1" noChangeArrowheads="1"/>
          </p:cNvPicPr>
          <p:nvPr/>
        </p:nvPicPr>
        <p:blipFill>
          <a:blip r:embed="rId3" cstate="print"/>
          <a:srcRect/>
          <a:stretch>
            <a:fillRect/>
          </a:stretch>
        </p:blipFill>
        <p:spPr bwMode="auto">
          <a:xfrm>
            <a:off x="457200" y="2133600"/>
            <a:ext cx="4724400" cy="3159443"/>
          </a:xfrm>
          <a:prstGeom prst="rect">
            <a:avLst/>
          </a:prstGeom>
          <a:noFill/>
        </p:spPr>
      </p:pic>
      <p:cxnSp>
        <p:nvCxnSpPr>
          <p:cNvPr id="7" name="Straight Arrow Connector 6"/>
          <p:cNvCxnSpPr/>
          <p:nvPr/>
        </p:nvCxnSpPr>
        <p:spPr>
          <a:xfrm rot="5400000" flipH="1" flipV="1">
            <a:off x="2476500" y="5524500"/>
            <a:ext cx="533400" cy="15240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11" name="Rectangle 10"/>
          <p:cNvSpPr/>
          <p:nvPr/>
        </p:nvSpPr>
        <p:spPr>
          <a:xfrm>
            <a:off x="1524000" y="6019800"/>
            <a:ext cx="2438400" cy="838200"/>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smtClean="0"/>
              <a:t>President of Venezuela singing the national anthem!</a:t>
            </a:r>
            <a:endParaRPr lang="en-US" dirty="0"/>
          </a:p>
        </p:txBody>
      </p:sp>
      <p:pic>
        <p:nvPicPr>
          <p:cNvPr id="9" name="1f967a465788836f3595b9c4cd804730_20110202_venezuelaX.mp3">
            <a:hlinkClick r:id="" action="ppaction://media"/>
          </p:cNvPr>
          <p:cNvPicPr>
            <a:picLocks noRot="1" noChangeAspect="1"/>
          </p:cNvPicPr>
          <p:nvPr>
            <a:audioFile r:link="rId1"/>
          </p:nvPr>
        </p:nvPicPr>
        <p:blipFill>
          <a:blip r:embed="rId4" cstate="print"/>
          <a:stretch>
            <a:fillRect/>
          </a:stretch>
        </p:blipFill>
        <p:spPr>
          <a:xfrm>
            <a:off x="3124200" y="1066800"/>
            <a:ext cx="914400" cy="9144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75154"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9"/>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5" name="Content Placeholder 4"/>
          <p:cNvSpPr>
            <a:spLocks noGrp="1"/>
          </p:cNvSpPr>
          <p:nvPr>
            <p:ph sz="quarter" idx="2"/>
          </p:nvPr>
        </p:nvSpPr>
        <p:spPr>
          <a:xfrm>
            <a:off x="457200" y="1711840"/>
            <a:ext cx="3520440" cy="5146160"/>
          </a:xfrm>
        </p:spPr>
        <p:txBody>
          <a:bodyPr>
            <a:normAutofit/>
          </a:bodyPr>
          <a:lstStyle/>
          <a:p>
            <a:r>
              <a:rPr lang="en-US" sz="1100" dirty="0" smtClean="0">
                <a:hlinkClick r:id="rId3"/>
              </a:rPr>
              <a:t>http://www.google.com/images?hl=en&amp;q=pics+of+Venezuela+currency&amp;wrapid=tlif129660985962710&amp;um=1&amp;ie=UTF-8&amp;source=univ&amp;ei=vLJITfqvA8_SgQe21vWRBg&amp;sa=X&amp;oi=image_result_group&amp;ct=title&amp;resnum=1&amp;ved=0CCgQsAQwAA&amp;biw=963&amp;bih=546</a:t>
            </a:r>
            <a:r>
              <a:rPr lang="en-US" sz="1100" dirty="0" smtClean="0"/>
              <a:t> February 1</a:t>
            </a:r>
          </a:p>
          <a:p>
            <a:r>
              <a:rPr lang="en-US" sz="1100" dirty="0" smtClean="0">
                <a:hlinkClick r:id="rId4"/>
              </a:rPr>
              <a:t>http://en.wikipedia.org/wiki/Venezuela</a:t>
            </a:r>
            <a:r>
              <a:rPr lang="en-US" sz="1100" dirty="0" smtClean="0"/>
              <a:t> January 17</a:t>
            </a:r>
          </a:p>
          <a:p>
            <a:r>
              <a:rPr lang="en-US" sz="1100" dirty="0" smtClean="0">
                <a:hlinkClick r:id="rId5"/>
              </a:rPr>
              <a:t>http://shagtown.com/days/venezuela.html</a:t>
            </a:r>
            <a:r>
              <a:rPr lang="en-US" sz="1100" dirty="0" smtClean="0"/>
              <a:t> January 17</a:t>
            </a:r>
          </a:p>
          <a:p>
            <a:r>
              <a:rPr lang="en-US" sz="1100" dirty="0" smtClean="0">
                <a:hlinkClick r:id="rId6"/>
              </a:rPr>
              <a:t>http://www.nationalanthems.info/ve.htm</a:t>
            </a:r>
            <a:r>
              <a:rPr lang="en-US" sz="1100" dirty="0" smtClean="0"/>
              <a:t> January 18,February 1</a:t>
            </a:r>
          </a:p>
          <a:p>
            <a:r>
              <a:rPr lang="en-US" sz="1100" dirty="0" smtClean="0">
                <a:hlinkClick r:id="rId7"/>
              </a:rPr>
              <a:t>http://www.google.com/#hl=en&amp;sugexp=ldymls&amp;xhr=t&amp;q=currency+of+Venezuela&amp;cp=13&amp;pf=p&amp;sclient=psy&amp;aq=0&amp;aqi=&amp;aql=&amp;oq=currency+of+V&amp;pbx=1&amp;fp=b89dcb3dbe6f84bd</a:t>
            </a:r>
            <a:r>
              <a:rPr lang="en-US" sz="1100" dirty="0" smtClean="0"/>
              <a:t> February 1</a:t>
            </a:r>
          </a:p>
          <a:p>
            <a:r>
              <a:rPr lang="en-US" sz="1100" dirty="0" smtClean="0">
                <a:hlinkClick r:id="rId8"/>
              </a:rPr>
              <a:t>http://www.humanflowerproject.com/index.php/weblog/comments/local_holy_venezuelas_national_flower/</a:t>
            </a:r>
            <a:r>
              <a:rPr lang="en-US" sz="1100" dirty="0" smtClean="0"/>
              <a:t> February 7</a:t>
            </a:r>
          </a:p>
          <a:p>
            <a:r>
              <a:rPr lang="en-US" sz="1100" dirty="0" smtClean="0">
                <a:hlinkClick r:id="rId9"/>
              </a:rPr>
              <a:t>http://images.search.yahoo.com/search/images?_adv_prop=image&amp;fr=yfp-t-701&amp;sz=all&amp;va=pabellon</a:t>
            </a:r>
            <a:r>
              <a:rPr lang="en-US" sz="1100" dirty="0" smtClean="0"/>
              <a:t> February 7</a:t>
            </a:r>
          </a:p>
          <a:p>
            <a:r>
              <a:rPr lang="en-US" sz="1100" dirty="0" smtClean="0">
                <a:hlinkClick r:id="rId10"/>
              </a:rPr>
              <a:t>http://seafishes.wordpress.com/category/oceans-and-seas/caribbean-sea/</a:t>
            </a:r>
            <a:r>
              <a:rPr lang="en-US" sz="1100" dirty="0" smtClean="0"/>
              <a:t> February 7</a:t>
            </a:r>
          </a:p>
          <a:p>
            <a:endParaRPr lang="en-US" sz="1400" dirty="0"/>
          </a:p>
        </p:txBody>
      </p:sp>
      <p:sp>
        <p:nvSpPr>
          <p:cNvPr id="6" name="Content Placeholder 5"/>
          <p:cNvSpPr>
            <a:spLocks noGrp="1"/>
          </p:cNvSpPr>
          <p:nvPr>
            <p:ph sz="quarter" idx="4"/>
          </p:nvPr>
        </p:nvSpPr>
        <p:spPr/>
        <p:txBody>
          <a:bodyPr>
            <a:normAutofit/>
          </a:bodyPr>
          <a:lstStyle/>
          <a:p>
            <a:r>
              <a:rPr lang="en-US" sz="1200" dirty="0" smtClean="0">
                <a:hlinkClick r:id="rId11"/>
              </a:rPr>
              <a:t>http://www.climatetemp.info/venezuela/</a:t>
            </a:r>
            <a:r>
              <a:rPr lang="en-US" sz="1200" dirty="0" smtClean="0"/>
              <a:t> February 1</a:t>
            </a:r>
          </a:p>
          <a:p>
            <a:r>
              <a:rPr lang="en-US" sz="1200" dirty="0" smtClean="0">
                <a:hlinkClick r:id="rId12"/>
              </a:rPr>
              <a:t>http://www.simonseeks.com/blog/fantastic-photos-worlds-most-amazing-waterfalls</a:t>
            </a:r>
            <a:r>
              <a:rPr lang="en-US" sz="1200" dirty="0" smtClean="0"/>
              <a:t> February 3</a:t>
            </a:r>
          </a:p>
          <a:p>
            <a:r>
              <a:rPr lang="en-US" sz="1200" dirty="0" smtClean="0">
                <a:hlinkClick r:id="rId13"/>
              </a:rPr>
              <a:t>http://www.venezuelatuya.com/natura/012eng.htm</a:t>
            </a:r>
            <a:r>
              <a:rPr lang="en-US" sz="1200" dirty="0" smtClean="0"/>
              <a:t> February 3</a:t>
            </a:r>
          </a:p>
          <a:p>
            <a:r>
              <a:rPr lang="en-US" sz="1200" dirty="0" smtClean="0">
                <a:hlinkClick r:id="rId14"/>
              </a:rPr>
              <a:t>http://www.venezuelatuya.com/caracas/parqueseng.htm</a:t>
            </a:r>
            <a:r>
              <a:rPr lang="en-US" sz="1200" dirty="0" smtClean="0"/>
              <a:t> February 3</a:t>
            </a:r>
          </a:p>
          <a:p>
            <a:r>
              <a:rPr lang="en-US" sz="1200" dirty="0" smtClean="0">
                <a:hlinkClick r:id="rId15"/>
              </a:rPr>
              <a:t>http://www.lostworldadventures.com/specialinterest/beaches/venezuelabeaches.htm</a:t>
            </a:r>
            <a:r>
              <a:rPr lang="en-US" sz="1200" dirty="0" smtClean="0"/>
              <a:t> February 7</a:t>
            </a:r>
          </a:p>
          <a:p>
            <a:r>
              <a:rPr lang="en-US" sz="1200" dirty="0" smtClean="0">
                <a:hlinkClick r:id="rId16"/>
              </a:rPr>
              <a:t>http://www.google.com/images?um=1&amp;hl=en&amp;biw=1020&amp;bih=574&amp;tbs=isch%3A1&amp;sa=1&amp;q=pics+of+pearls+on+Margarita+island&amp;aq=f&amp;aqi=&amp;aql=&amp;oq</a:t>
            </a:r>
            <a:r>
              <a:rPr lang="en-US" sz="1200" dirty="0" smtClean="0"/>
              <a:t> February 7</a:t>
            </a:r>
            <a:endParaRPr lang="en-US" sz="12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Capital and population</a:t>
            </a:r>
            <a:endParaRPr lang="en-US" dirty="0"/>
          </a:p>
        </p:txBody>
      </p:sp>
      <p:sp>
        <p:nvSpPr>
          <p:cNvPr id="3" name="Content Placeholder 2"/>
          <p:cNvSpPr>
            <a:spLocks noGrp="1"/>
          </p:cNvSpPr>
          <p:nvPr>
            <p:ph sz="half" idx="1"/>
          </p:nvPr>
        </p:nvSpPr>
        <p:spPr>
          <a:xfrm>
            <a:off x="533400" y="3962400"/>
            <a:ext cx="4038600" cy="2316163"/>
          </a:xfrm>
        </p:spPr>
        <p:txBody>
          <a:bodyPr>
            <a:normAutofit fontScale="92500"/>
          </a:bodyPr>
          <a:lstStyle/>
          <a:p>
            <a:pPr>
              <a:buClr>
                <a:schemeClr val="accent4">
                  <a:lumMod val="75000"/>
                </a:schemeClr>
              </a:buClr>
              <a:buNone/>
            </a:pPr>
            <a:r>
              <a:rPr lang="en-US" dirty="0" smtClean="0"/>
              <a:t>The capital of Venezuela is Caracas. Some of the nearby cities are Barcelona, Maracay, and La Guairá</a:t>
            </a:r>
            <a:r>
              <a:rPr lang="es-MX" dirty="0" smtClean="0"/>
              <a:t>. </a:t>
            </a:r>
            <a:endParaRPr lang="en-US" dirty="0"/>
          </a:p>
        </p:txBody>
      </p:sp>
      <p:sp>
        <p:nvSpPr>
          <p:cNvPr id="4" name="Content Placeholder 3"/>
          <p:cNvSpPr>
            <a:spLocks noGrp="1"/>
          </p:cNvSpPr>
          <p:nvPr>
            <p:ph sz="half" idx="2"/>
          </p:nvPr>
        </p:nvSpPr>
        <p:spPr/>
        <p:txBody>
          <a:bodyPr>
            <a:normAutofit fontScale="92500"/>
          </a:bodyPr>
          <a:lstStyle/>
          <a:p>
            <a:pPr>
              <a:buClr>
                <a:schemeClr val="accent4">
                  <a:lumMod val="75000"/>
                </a:schemeClr>
              </a:buClr>
              <a:buNone/>
            </a:pPr>
            <a:r>
              <a:rPr lang="en-US" dirty="0" smtClean="0"/>
              <a:t>The population of Venezuela, that was last recorded in June 2010, was 27,223,228. </a:t>
            </a:r>
            <a:endParaRPr lang="en-US" dirty="0"/>
          </a:p>
        </p:txBody>
      </p:sp>
      <p:pic>
        <p:nvPicPr>
          <p:cNvPr id="4098" name="Picture 2" descr="Caracas. Caracas, Venezuela"/>
          <p:cNvPicPr>
            <a:picLocks noChangeAspect="1" noChangeArrowheads="1"/>
          </p:cNvPicPr>
          <p:nvPr/>
        </p:nvPicPr>
        <p:blipFill>
          <a:blip r:embed="rId3" cstate="print"/>
          <a:srcRect/>
          <a:stretch>
            <a:fillRect/>
          </a:stretch>
        </p:blipFill>
        <p:spPr bwMode="auto">
          <a:xfrm>
            <a:off x="914400" y="1524000"/>
            <a:ext cx="3048000" cy="2286001"/>
          </a:xfrm>
          <a:prstGeom prst="rect">
            <a:avLst/>
          </a:prstGeom>
          <a:ln w="6350" cap="sq">
            <a:solidFill>
              <a:srgbClr val="000000"/>
            </a:solidFill>
            <a:miter lim="800000"/>
          </a:ln>
          <a:effectLst>
            <a:outerShdw blurRad="57150" dist="50800" dir="2700000" algn="tl" rotWithShape="0">
              <a:srgbClr val="000000">
                <a:alpha val="40000"/>
              </a:srgbClr>
            </a:outerShdw>
          </a:effectLst>
        </p:spPr>
      </p:pic>
      <p:cxnSp>
        <p:nvCxnSpPr>
          <p:cNvPr id="7" name="Straight Arrow Connector 6"/>
          <p:cNvCxnSpPr/>
          <p:nvPr/>
        </p:nvCxnSpPr>
        <p:spPr>
          <a:xfrm rot="10800000">
            <a:off x="4267200" y="3733800"/>
            <a:ext cx="2286000" cy="1447800"/>
          </a:xfrm>
          <a:prstGeom prst="straightConnector1">
            <a:avLst/>
          </a:prstGeom>
          <a:ln w="28575">
            <a:solidFill>
              <a:schemeClr val="tx1"/>
            </a:solidFill>
            <a:tailEnd type="arrow"/>
          </a:ln>
        </p:spPr>
        <p:style>
          <a:lnRef idx="1">
            <a:schemeClr val="dk1"/>
          </a:lnRef>
          <a:fillRef idx="0">
            <a:schemeClr val="dk1"/>
          </a:fillRef>
          <a:effectRef idx="0">
            <a:schemeClr val="dk1"/>
          </a:effectRef>
          <a:fontRef idx="minor">
            <a:schemeClr val="tx1"/>
          </a:fontRef>
        </p:style>
      </p:cxnSp>
      <p:sp>
        <p:nvSpPr>
          <p:cNvPr id="8" name="TextBox 7"/>
          <p:cNvSpPr txBox="1"/>
          <p:nvPr/>
        </p:nvSpPr>
        <p:spPr>
          <a:xfrm>
            <a:off x="6629400" y="4876800"/>
            <a:ext cx="1905000" cy="584775"/>
          </a:xfrm>
          <a:prstGeom prst="rect">
            <a:avLst/>
          </a:prstGeom>
          <a:noFill/>
        </p:spPr>
        <p:txBody>
          <a:bodyPr wrap="square" rtlCol="0">
            <a:spAutoFit/>
          </a:bodyPr>
          <a:lstStyle/>
          <a:p>
            <a:r>
              <a:rPr lang="en-US" sz="3200" dirty="0" smtClean="0"/>
              <a:t>Caracas</a:t>
            </a:r>
            <a:endParaRPr lang="en-US" sz="32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Major Exports</a:t>
            </a:r>
            <a:endParaRPr lang="en-US" dirty="0"/>
          </a:p>
        </p:txBody>
      </p:sp>
      <p:sp>
        <p:nvSpPr>
          <p:cNvPr id="3" name="Content Placeholder 2"/>
          <p:cNvSpPr>
            <a:spLocks noGrp="1"/>
          </p:cNvSpPr>
          <p:nvPr>
            <p:ph sz="half" idx="1"/>
          </p:nvPr>
        </p:nvSpPr>
        <p:spPr/>
        <p:txBody>
          <a:bodyPr/>
          <a:lstStyle/>
          <a:p>
            <a:r>
              <a:rPr lang="en-US" dirty="0" smtClean="0"/>
              <a:t>Two of the major exports of Venezuela are crude oil, which is 72.7% of Venezuela's exports, and liquified petroleum gases.</a:t>
            </a:r>
          </a:p>
          <a:p>
            <a:endParaRPr lang="en-US" dirty="0"/>
          </a:p>
        </p:txBody>
      </p:sp>
      <p:pic>
        <p:nvPicPr>
          <p:cNvPr id="3074" name="Picture 2" descr="A wellhead at the top of the Lake Maracaibo dike&#10;&#10;Keywords: Stock Photo Picture Wellhead Dike Subsiding Ground Sinking Earth Oil Drilling Energy Fossil Fuels Gasoline Petroleum Industry Environment Basin Las Bonillas Wells Petroleum Environmental Impact South America Venezuela Latin America Lake Maracaibo Zulia">
            <a:hlinkClick r:id="rId2" tooltip="Next stock photo from Venezuela"/>
          </p:cNvPr>
          <p:cNvPicPr>
            <a:picLocks noChangeAspect="1" noChangeArrowheads="1"/>
          </p:cNvPicPr>
          <p:nvPr/>
        </p:nvPicPr>
        <p:blipFill>
          <a:blip r:embed="rId3" cstate="print"/>
          <a:srcRect l="-2193"/>
          <a:stretch>
            <a:fillRect/>
          </a:stretch>
        </p:blipFill>
        <p:spPr bwMode="auto">
          <a:xfrm>
            <a:off x="4191000" y="1905000"/>
            <a:ext cx="4191925" cy="3634592"/>
          </a:xfrm>
          <a:prstGeom prst="rect">
            <a:avLst/>
          </a:prstGeom>
          <a:ln w="38100" cap="sq">
            <a:solidFill>
              <a:schemeClr val="tx1">
                <a:lumMod val="95000"/>
                <a:lumOff val="5000"/>
              </a:schemeClr>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04800"/>
            <a:ext cx="7242048" cy="1143000"/>
          </a:xfrm>
        </p:spPr>
        <p:txBody>
          <a:bodyPr/>
          <a:lstStyle/>
          <a:p>
            <a:r>
              <a:rPr lang="es-MX" dirty="0" smtClean="0"/>
              <a:t>Ver</a:t>
            </a:r>
            <a:r>
              <a:rPr lang="en-US" dirty="0" smtClean="0"/>
              <a:t> </a:t>
            </a:r>
            <a:endParaRPr lang="en-US" dirty="0"/>
          </a:p>
        </p:txBody>
      </p:sp>
      <p:sp>
        <p:nvSpPr>
          <p:cNvPr id="3" name="Text Placeholder 2"/>
          <p:cNvSpPr>
            <a:spLocks noGrp="1"/>
          </p:cNvSpPr>
          <p:nvPr>
            <p:ph type="body" idx="1"/>
          </p:nvPr>
        </p:nvSpPr>
        <p:spPr>
          <a:xfrm>
            <a:off x="152400" y="6248400"/>
            <a:ext cx="3200400" cy="457200"/>
          </a:xfrm>
          <a:ln>
            <a:solidFill>
              <a:schemeClr val="tx1"/>
            </a:solidFill>
          </a:ln>
        </p:spPr>
        <p:txBody>
          <a:bodyPr>
            <a:normAutofit fontScale="62500" lnSpcReduction="20000"/>
          </a:bodyPr>
          <a:lstStyle/>
          <a:p>
            <a:r>
              <a:rPr lang="en-US" dirty="0" smtClean="0">
                <a:solidFill>
                  <a:schemeClr val="tx1"/>
                </a:solidFill>
              </a:rPr>
              <a:t>The Turpial is the national bird of Venezuela. You can usually see them in high places.</a:t>
            </a:r>
            <a:endParaRPr lang="en-US" dirty="0">
              <a:solidFill>
                <a:schemeClr val="tx1"/>
              </a:solidFill>
            </a:endParaRPr>
          </a:p>
        </p:txBody>
      </p:sp>
      <p:sp>
        <p:nvSpPr>
          <p:cNvPr id="4" name="Text Placeholder 3"/>
          <p:cNvSpPr>
            <a:spLocks noGrp="1"/>
          </p:cNvSpPr>
          <p:nvPr>
            <p:ph type="body" sz="half" idx="3"/>
          </p:nvPr>
        </p:nvSpPr>
        <p:spPr>
          <a:xfrm>
            <a:off x="5410200" y="6248400"/>
            <a:ext cx="3520440" cy="457200"/>
          </a:xfrm>
          <a:ln>
            <a:solidFill>
              <a:schemeClr val="tx1"/>
            </a:solidFill>
          </a:ln>
        </p:spPr>
        <p:txBody>
          <a:bodyPr>
            <a:normAutofit fontScale="62500" lnSpcReduction="20000"/>
          </a:bodyPr>
          <a:lstStyle/>
          <a:p>
            <a:r>
              <a:rPr lang="en-US" dirty="0" smtClean="0">
                <a:solidFill>
                  <a:schemeClr val="tx1"/>
                </a:solidFill>
              </a:rPr>
              <a:t>Angel Falls is the world’s </a:t>
            </a:r>
            <a:r>
              <a:rPr lang="es-MX" dirty="0" smtClean="0">
                <a:solidFill>
                  <a:schemeClr val="tx1"/>
                </a:solidFill>
              </a:rPr>
              <a:t>highest</a:t>
            </a:r>
            <a:r>
              <a:rPr lang="en-US" dirty="0" smtClean="0">
                <a:solidFill>
                  <a:schemeClr val="tx1"/>
                </a:solidFill>
              </a:rPr>
              <a:t> waterfall. Angel Falls is located in the Canaima National Park.</a:t>
            </a:r>
            <a:endParaRPr lang="en-US" dirty="0">
              <a:solidFill>
                <a:schemeClr val="tx1"/>
              </a:solidFill>
            </a:endParaRPr>
          </a:p>
        </p:txBody>
      </p:sp>
      <p:pic>
        <p:nvPicPr>
          <p:cNvPr id="13314" name="Picture 2" descr="http://www.turpial.org/images/IMGP1433_2.jpg"/>
          <p:cNvPicPr>
            <a:picLocks noChangeAspect="1" noChangeArrowheads="1"/>
          </p:cNvPicPr>
          <p:nvPr/>
        </p:nvPicPr>
        <p:blipFill>
          <a:blip r:embed="rId2" cstate="print"/>
          <a:srcRect/>
          <a:stretch>
            <a:fillRect/>
          </a:stretch>
        </p:blipFill>
        <p:spPr bwMode="auto">
          <a:xfrm>
            <a:off x="381000" y="3962400"/>
            <a:ext cx="2667000" cy="2185012"/>
          </a:xfrm>
          <a:prstGeom prst="rect">
            <a:avLst/>
          </a:prstGeom>
          <a:ln>
            <a:noFill/>
          </a:ln>
          <a:effectLst>
            <a:softEdge rad="112500"/>
          </a:effectLst>
        </p:spPr>
      </p:pic>
      <p:sp>
        <p:nvSpPr>
          <p:cNvPr id="13316"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0" tIns="0" rIns="80937" bIns="36501" numCol="1" anchor="ctr" anchorCtr="0" compatLnSpc="1">
            <a:prstTxWarp prst="textNoShape">
              <a:avLst/>
            </a:prstTxWarp>
            <a:spAutoFit/>
          </a:bodyPr>
          <a:lstStyle/>
          <a:p>
            <a:endParaRPr lang="en-US"/>
          </a:p>
        </p:txBody>
      </p:sp>
      <p:sp>
        <p:nvSpPr>
          <p:cNvPr id="13318"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0" tIns="0" rIns="80937" bIns="36501" numCol="1" anchor="ctr" anchorCtr="0" compatLnSpc="1">
            <a:prstTxWarp prst="textNoShape">
              <a:avLst/>
            </a:prstTxWarp>
            <a:spAutoFit/>
          </a:bodyPr>
          <a:lstStyle/>
          <a:p>
            <a:endParaRPr lang="en-US"/>
          </a:p>
        </p:txBody>
      </p:sp>
      <p:pic>
        <p:nvPicPr>
          <p:cNvPr id="6" name="Picture 4" descr="http://famouswonders.com/wp-content/uploads/2009/03/angel-falls.jpg"/>
          <p:cNvPicPr>
            <a:picLocks noChangeAspect="1" noChangeArrowheads="1"/>
          </p:cNvPicPr>
          <p:nvPr/>
        </p:nvPicPr>
        <p:blipFill>
          <a:blip r:embed="rId3" cstate="print"/>
          <a:srcRect/>
          <a:stretch>
            <a:fillRect/>
          </a:stretch>
        </p:blipFill>
        <p:spPr bwMode="auto">
          <a:xfrm>
            <a:off x="5791200" y="1905000"/>
            <a:ext cx="2979406" cy="4267200"/>
          </a:xfrm>
          <a:prstGeom prst="rect">
            <a:avLst/>
          </a:prstGeom>
          <a:noFill/>
        </p:spPr>
      </p:pic>
      <p:sp>
        <p:nvSpPr>
          <p:cNvPr id="11" name="TextBox 10"/>
          <p:cNvSpPr txBox="1"/>
          <p:nvPr/>
        </p:nvSpPr>
        <p:spPr>
          <a:xfrm>
            <a:off x="609600" y="1447800"/>
            <a:ext cx="4724400" cy="2585323"/>
          </a:xfrm>
          <a:prstGeom prst="rect">
            <a:avLst/>
          </a:prstGeom>
          <a:noFill/>
        </p:spPr>
        <p:txBody>
          <a:bodyPr wrap="square" rtlCol="0">
            <a:spAutoFit/>
          </a:bodyPr>
          <a:lstStyle/>
          <a:p>
            <a:r>
              <a:rPr lang="en-GB" dirty="0" smtClean="0"/>
              <a:t>Some of the </a:t>
            </a:r>
            <a:r>
              <a:rPr lang="es-MX" noProof="1" smtClean="0"/>
              <a:t>amazing</a:t>
            </a:r>
            <a:r>
              <a:rPr lang="en-GB" dirty="0" smtClean="0"/>
              <a:t> sites in Venezuela are the Plitvice Lakes , Pico Bolivar, which is a 5.200 foot tall mountain. </a:t>
            </a:r>
          </a:p>
          <a:p>
            <a:endParaRPr lang="en-GB" dirty="0" smtClean="0"/>
          </a:p>
          <a:p>
            <a:r>
              <a:rPr lang="en-GB" dirty="0" smtClean="0"/>
              <a:t>There is also the largest national library in Venezuela. It consists of two million volumes. And the most popular park in Caracas is “</a:t>
            </a:r>
            <a:r>
              <a:rPr lang="en-GB" dirty="0" err="1" smtClean="0"/>
              <a:t>Parque</a:t>
            </a:r>
            <a:r>
              <a:rPr lang="en-GB" dirty="0" smtClean="0"/>
              <a:t> del Este”. (East Park) </a:t>
            </a:r>
          </a:p>
          <a:p>
            <a:r>
              <a:rPr lang="en-GB" dirty="0" smtClean="0"/>
              <a:t>                                </a:t>
            </a:r>
            <a:endParaRPr lang="en-US" dirty="0"/>
          </a:p>
        </p:txBody>
      </p:sp>
      <p:pic>
        <p:nvPicPr>
          <p:cNvPr id="12290" name="Picture 2" descr="Laguna"/>
          <p:cNvPicPr>
            <a:picLocks noChangeAspect="1" noChangeArrowheads="1"/>
          </p:cNvPicPr>
          <p:nvPr/>
        </p:nvPicPr>
        <p:blipFill>
          <a:blip r:embed="rId4" cstate="print"/>
          <a:srcRect/>
          <a:stretch>
            <a:fillRect/>
          </a:stretch>
        </p:blipFill>
        <p:spPr bwMode="auto">
          <a:xfrm>
            <a:off x="3429000" y="4419600"/>
            <a:ext cx="1905000" cy="142875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oir   </a:t>
            </a:r>
            <a:endParaRPr lang="en-US" dirty="0"/>
          </a:p>
        </p:txBody>
      </p:sp>
      <p:sp>
        <p:nvSpPr>
          <p:cNvPr id="5" name="Content Placeholder 4"/>
          <p:cNvSpPr>
            <a:spLocks noGrp="1"/>
          </p:cNvSpPr>
          <p:nvPr>
            <p:ph sz="quarter" idx="2"/>
          </p:nvPr>
        </p:nvSpPr>
        <p:spPr/>
        <p:txBody>
          <a:bodyPr>
            <a:normAutofit/>
          </a:bodyPr>
          <a:lstStyle/>
          <a:p>
            <a:r>
              <a:rPr lang="en-US" sz="1800" dirty="0" smtClean="0"/>
              <a:t>Many of the sounds you can hear are in Caracas, the capital, or the national parks. Such as, the rattling snakes hiss and the quiet croak of an arrow poison frog in wetlands.</a:t>
            </a:r>
            <a:endParaRPr lang="en-US" sz="1800" dirty="0"/>
          </a:p>
        </p:txBody>
      </p:sp>
      <p:sp>
        <p:nvSpPr>
          <p:cNvPr id="6" name="Content Placeholder 5"/>
          <p:cNvSpPr>
            <a:spLocks noGrp="1"/>
          </p:cNvSpPr>
          <p:nvPr>
            <p:ph sz="quarter" idx="4"/>
          </p:nvPr>
        </p:nvSpPr>
        <p:spPr>
          <a:xfrm>
            <a:off x="4178808" y="1711840"/>
            <a:ext cx="3520440" cy="4307960"/>
          </a:xfrm>
        </p:spPr>
        <p:txBody>
          <a:bodyPr>
            <a:normAutofit/>
          </a:bodyPr>
          <a:lstStyle/>
          <a:p>
            <a:endParaRPr lang="en-US" sz="1200" dirty="0" smtClean="0">
              <a:hlinkClick r:id="rId2"/>
            </a:endParaRPr>
          </a:p>
          <a:p>
            <a:endParaRPr lang="en-US" sz="1200" dirty="0" smtClean="0">
              <a:hlinkClick r:id="rId2"/>
            </a:endParaRPr>
          </a:p>
          <a:p>
            <a:endParaRPr lang="en-US" sz="1200" dirty="0" smtClean="0">
              <a:hlinkClick r:id="rId2"/>
            </a:endParaRPr>
          </a:p>
          <a:p>
            <a:endParaRPr lang="en-US" sz="1200" dirty="0" smtClean="0">
              <a:hlinkClick r:id="rId2"/>
            </a:endParaRPr>
          </a:p>
          <a:p>
            <a:endParaRPr lang="en-US" sz="1200" dirty="0" smtClean="0">
              <a:hlinkClick r:id="rId2"/>
            </a:endParaRPr>
          </a:p>
          <a:p>
            <a:endParaRPr lang="en-US" sz="1200" dirty="0" smtClean="0">
              <a:hlinkClick r:id="rId2"/>
            </a:endParaRPr>
          </a:p>
          <a:p>
            <a:endParaRPr lang="en-US" sz="1200" dirty="0" smtClean="0">
              <a:hlinkClick r:id="rId2"/>
            </a:endParaRPr>
          </a:p>
          <a:p>
            <a:endParaRPr lang="en-US" sz="1200" dirty="0" smtClean="0">
              <a:hlinkClick r:id="rId2"/>
            </a:endParaRPr>
          </a:p>
          <a:p>
            <a:endParaRPr lang="en-US" sz="1200" dirty="0" smtClean="0">
              <a:hlinkClick r:id="rId2"/>
            </a:endParaRPr>
          </a:p>
          <a:p>
            <a:endParaRPr lang="en-US" sz="1200" dirty="0" smtClean="0">
              <a:hlinkClick r:id="rId2"/>
            </a:endParaRPr>
          </a:p>
          <a:p>
            <a:endParaRPr lang="en-US" sz="1200" dirty="0" smtClean="0">
              <a:hlinkClick r:id="rId2"/>
            </a:endParaRPr>
          </a:p>
          <a:p>
            <a:endParaRPr lang="en-US" sz="1200" dirty="0" smtClean="0">
              <a:hlinkClick r:id="rId2"/>
            </a:endParaRPr>
          </a:p>
          <a:p>
            <a:endParaRPr lang="en-US" sz="1200" dirty="0" smtClean="0">
              <a:hlinkClick r:id="rId2"/>
            </a:endParaRPr>
          </a:p>
          <a:p>
            <a:endParaRPr lang="en-US" sz="1200" dirty="0" smtClean="0">
              <a:hlinkClick r:id="rId2"/>
            </a:endParaRPr>
          </a:p>
          <a:p>
            <a:endParaRPr lang="en-US" sz="1200" dirty="0" smtClean="0">
              <a:hlinkClick r:id="rId2"/>
            </a:endParaRPr>
          </a:p>
          <a:p>
            <a:endParaRPr lang="en-US" sz="1200" dirty="0" smtClean="0">
              <a:hlinkClick r:id="rId2"/>
            </a:endParaRPr>
          </a:p>
        </p:txBody>
      </p:sp>
      <p:pic>
        <p:nvPicPr>
          <p:cNvPr id="11266" name="Picture 2" descr="The venezuelan common rattle snake"/>
          <p:cNvPicPr>
            <a:picLocks noChangeAspect="1" noChangeArrowheads="1"/>
          </p:cNvPicPr>
          <p:nvPr/>
        </p:nvPicPr>
        <p:blipFill>
          <a:blip r:embed="rId3" cstate="print"/>
          <a:srcRect/>
          <a:stretch>
            <a:fillRect/>
          </a:stretch>
        </p:blipFill>
        <p:spPr bwMode="auto">
          <a:xfrm rot="21174889">
            <a:off x="609600" y="3886200"/>
            <a:ext cx="2024216" cy="1371600"/>
          </a:xfrm>
          <a:prstGeom prst="rect">
            <a:avLst/>
          </a:prstGeom>
          <a:ln>
            <a:noFill/>
          </a:ln>
          <a:effectLst>
            <a:softEdge rad="112500"/>
          </a:effectLst>
        </p:spPr>
      </p:pic>
      <p:pic>
        <p:nvPicPr>
          <p:cNvPr id="11268" name="Picture 4" descr="Arrow poison frog"/>
          <p:cNvPicPr>
            <a:picLocks noChangeAspect="1" noChangeArrowheads="1"/>
          </p:cNvPicPr>
          <p:nvPr/>
        </p:nvPicPr>
        <p:blipFill>
          <a:blip r:embed="rId4" cstate="print"/>
          <a:srcRect/>
          <a:stretch>
            <a:fillRect/>
          </a:stretch>
        </p:blipFill>
        <p:spPr bwMode="auto">
          <a:xfrm rot="460532">
            <a:off x="2286000" y="4876800"/>
            <a:ext cx="1470772" cy="100012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9" name="Rectangle 8"/>
          <p:cNvSpPr/>
          <p:nvPr/>
        </p:nvSpPr>
        <p:spPr>
          <a:xfrm>
            <a:off x="457200" y="6172200"/>
            <a:ext cx="3733800" cy="461665"/>
          </a:xfrm>
          <a:prstGeom prst="rect">
            <a:avLst/>
          </a:prstGeom>
        </p:spPr>
        <p:txBody>
          <a:bodyPr wrap="square">
            <a:spAutoFit/>
          </a:bodyPr>
          <a:lstStyle/>
          <a:p>
            <a:r>
              <a:rPr lang="es-MX" sz="1200" dirty="0" smtClean="0">
                <a:hlinkClick r:id="rId2"/>
              </a:rPr>
              <a:t>http://www.youtube.com/watch?v=8_cmUuZkXIQ&amp;feature=player_detailpage</a:t>
            </a:r>
            <a:r>
              <a:rPr lang="es-MX" sz="1200" dirty="0" smtClean="0"/>
              <a:t>  </a:t>
            </a:r>
            <a:endParaRPr lang="es-MX" sz="1200" dirty="0"/>
          </a:p>
        </p:txBody>
      </p:sp>
      <p:sp>
        <p:nvSpPr>
          <p:cNvPr id="10" name="TextBox 9"/>
          <p:cNvSpPr txBox="1"/>
          <p:nvPr/>
        </p:nvSpPr>
        <p:spPr>
          <a:xfrm>
            <a:off x="4419600" y="1676400"/>
            <a:ext cx="3352800" cy="3139321"/>
          </a:xfrm>
          <a:prstGeom prst="rect">
            <a:avLst/>
          </a:prstGeom>
          <a:noFill/>
        </p:spPr>
        <p:txBody>
          <a:bodyPr wrap="square" rtlCol="0">
            <a:spAutoFit/>
          </a:bodyPr>
          <a:lstStyle/>
          <a:p>
            <a:pPr>
              <a:buClr>
                <a:schemeClr val="tx2">
                  <a:lumMod val="75000"/>
                </a:schemeClr>
              </a:buClr>
              <a:buFont typeface="Courier New" pitchFamily="49" charset="0"/>
              <a:buChar char="o"/>
            </a:pPr>
            <a:r>
              <a:rPr lang="es-MX" dirty="0" smtClean="0"/>
              <a:t> One of Venezuela’s singers is named Karina and she  is a </a:t>
            </a:r>
            <a:r>
              <a:rPr lang="en-US" dirty="0" smtClean="0"/>
              <a:t>pop-ballad</a:t>
            </a:r>
            <a:r>
              <a:rPr lang="es-MX" dirty="0" smtClean="0"/>
              <a:t> singer.  </a:t>
            </a:r>
            <a:r>
              <a:rPr lang="en-US" dirty="0" smtClean="0"/>
              <a:t>One</a:t>
            </a:r>
            <a:r>
              <a:rPr lang="es-MX" dirty="0" smtClean="0"/>
              <a:t> of her most famous songs is La Noche es Mágica.</a:t>
            </a:r>
          </a:p>
          <a:p>
            <a:pPr>
              <a:buClr>
                <a:schemeClr val="tx2">
                  <a:lumMod val="75000"/>
                </a:schemeClr>
              </a:buClr>
              <a:buFont typeface="Courier New" pitchFamily="49" charset="0"/>
              <a:buChar char="o"/>
            </a:pPr>
            <a:r>
              <a:rPr lang="es-MX" dirty="0" smtClean="0"/>
              <a:t> </a:t>
            </a:r>
            <a:r>
              <a:rPr lang="en-US" dirty="0" smtClean="0"/>
              <a:t>The</a:t>
            </a:r>
            <a:r>
              <a:rPr lang="es-MX" dirty="0" smtClean="0"/>
              <a:t> Mandolín is </a:t>
            </a:r>
            <a:r>
              <a:rPr lang="en-US" dirty="0" smtClean="0"/>
              <a:t>an</a:t>
            </a:r>
            <a:r>
              <a:rPr lang="es-MX" dirty="0" smtClean="0"/>
              <a:t> </a:t>
            </a:r>
            <a:r>
              <a:rPr lang="en-US" dirty="0" smtClean="0"/>
              <a:t>instrument</a:t>
            </a:r>
            <a:r>
              <a:rPr lang="es-MX" dirty="0" smtClean="0"/>
              <a:t> </a:t>
            </a:r>
            <a:r>
              <a:rPr lang="en-US" dirty="0" smtClean="0"/>
              <a:t>that</a:t>
            </a:r>
            <a:r>
              <a:rPr lang="es-MX" dirty="0" smtClean="0"/>
              <a:t> </a:t>
            </a:r>
            <a:r>
              <a:rPr lang="en-US" dirty="0" smtClean="0"/>
              <a:t>many</a:t>
            </a:r>
            <a:r>
              <a:rPr lang="es-MX" dirty="0" smtClean="0"/>
              <a:t> </a:t>
            </a:r>
            <a:r>
              <a:rPr lang="en-US" dirty="0" smtClean="0"/>
              <a:t>Venezulans</a:t>
            </a:r>
            <a:r>
              <a:rPr lang="es-MX" dirty="0" smtClean="0"/>
              <a:t> own and </a:t>
            </a:r>
            <a:r>
              <a:rPr lang="en-US" noProof="1" smtClean="0"/>
              <a:t>use.It</a:t>
            </a:r>
            <a:r>
              <a:rPr lang="es-MX" dirty="0" smtClean="0"/>
              <a:t> is one of the soprano </a:t>
            </a:r>
            <a:r>
              <a:rPr lang="es-MX" dirty="0" err="1" smtClean="0"/>
              <a:t>Mandolíns</a:t>
            </a:r>
            <a:r>
              <a:rPr lang="es-MX" dirty="0" smtClean="0"/>
              <a:t>.</a:t>
            </a:r>
          </a:p>
          <a:p>
            <a:pPr>
              <a:buClr>
                <a:schemeClr val="tx2">
                  <a:lumMod val="75000"/>
                </a:schemeClr>
              </a:buClr>
              <a:buFont typeface="Courier New" pitchFamily="49" charset="0"/>
              <a:buChar char="o"/>
            </a:pPr>
            <a:endParaRPr lang="es-MX" dirty="0" smtClean="0"/>
          </a:p>
          <a:p>
            <a:pPr>
              <a:buClr>
                <a:schemeClr val="tx2">
                  <a:lumMod val="75000"/>
                </a:schemeClr>
              </a:buClr>
              <a:buFont typeface="Courier New" pitchFamily="49" charset="0"/>
              <a:buChar char="o"/>
            </a:pPr>
            <a:endParaRPr lang="es-MX" dirty="0"/>
          </a:p>
        </p:txBody>
      </p:sp>
      <p:pic>
        <p:nvPicPr>
          <p:cNvPr id="11270" name="Picture 6" descr="GlennF5top.jpg">
            <a:hlinkClick r:id="rId5"/>
          </p:cNvPr>
          <p:cNvPicPr>
            <a:picLocks noChangeAspect="1" noChangeArrowheads="1"/>
          </p:cNvPicPr>
          <p:nvPr/>
        </p:nvPicPr>
        <p:blipFill>
          <a:blip r:embed="rId6" cstate="print"/>
          <a:srcRect/>
          <a:stretch>
            <a:fillRect/>
          </a:stretch>
        </p:blipFill>
        <p:spPr bwMode="auto">
          <a:xfrm>
            <a:off x="7696200" y="3200400"/>
            <a:ext cx="1104900" cy="2371726"/>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tocar</a:t>
            </a:r>
            <a:endParaRPr lang="en-US" dirty="0"/>
          </a:p>
        </p:txBody>
      </p:sp>
      <p:sp>
        <p:nvSpPr>
          <p:cNvPr id="5" name="Content Placeholder 4"/>
          <p:cNvSpPr>
            <a:spLocks noGrp="1"/>
          </p:cNvSpPr>
          <p:nvPr>
            <p:ph sz="quarter" idx="2"/>
          </p:nvPr>
        </p:nvSpPr>
        <p:spPr>
          <a:xfrm>
            <a:off x="457200" y="1447800"/>
            <a:ext cx="3520440" cy="4419600"/>
          </a:xfrm>
        </p:spPr>
        <p:txBody>
          <a:bodyPr>
            <a:noAutofit/>
          </a:bodyPr>
          <a:lstStyle/>
          <a:p>
            <a:r>
              <a:rPr lang="en-US" sz="1400" dirty="0" smtClean="0"/>
              <a:t>You can touch the extracted pearls from the island of Margarita.</a:t>
            </a:r>
          </a:p>
          <a:p>
            <a:pPr>
              <a:buNone/>
            </a:pPr>
            <a:endParaRPr lang="en-US" sz="1400" dirty="0" smtClean="0"/>
          </a:p>
          <a:p>
            <a:pPr>
              <a:buNone/>
            </a:pPr>
            <a:endParaRPr lang="en-US" sz="1400" dirty="0" smtClean="0"/>
          </a:p>
          <a:p>
            <a:pPr>
              <a:buNone/>
            </a:pPr>
            <a:endParaRPr lang="en-US" sz="1400" dirty="0" smtClean="0"/>
          </a:p>
          <a:p>
            <a:pPr>
              <a:buNone/>
            </a:pPr>
            <a:endParaRPr lang="en-US" sz="1400" dirty="0" smtClean="0"/>
          </a:p>
          <a:p>
            <a:pPr>
              <a:buNone/>
            </a:pPr>
            <a:endParaRPr lang="en-US" sz="1400" dirty="0" smtClean="0"/>
          </a:p>
          <a:p>
            <a:pPr>
              <a:buNone/>
            </a:pPr>
            <a:endParaRPr lang="en-US" sz="1400" dirty="0" smtClean="0"/>
          </a:p>
          <a:p>
            <a:pPr>
              <a:buNone/>
            </a:pPr>
            <a:endParaRPr lang="en-US" sz="1400" dirty="0" smtClean="0"/>
          </a:p>
          <a:p>
            <a:r>
              <a:rPr lang="en-US" sz="1400" dirty="0" smtClean="0"/>
              <a:t>You can also touch the rippling water of the assortment of lakes such as Lake Mucubaji and Valencia. </a:t>
            </a:r>
          </a:p>
          <a:p>
            <a:r>
              <a:rPr lang="en-US" sz="1400" dirty="0" smtClean="0"/>
              <a:t>You could feel the strongest earthquake in South America for the last couple of years in 2010 around 3:40. It knocked out power in several regions.  </a:t>
            </a:r>
            <a:endParaRPr lang="en-US" sz="1400" dirty="0"/>
          </a:p>
        </p:txBody>
      </p:sp>
      <p:sp>
        <p:nvSpPr>
          <p:cNvPr id="6" name="Content Placeholder 5"/>
          <p:cNvSpPr>
            <a:spLocks noGrp="1"/>
          </p:cNvSpPr>
          <p:nvPr>
            <p:ph sz="quarter" idx="4"/>
          </p:nvPr>
        </p:nvSpPr>
        <p:spPr/>
        <p:txBody>
          <a:bodyPr>
            <a:normAutofit/>
          </a:bodyPr>
          <a:lstStyle/>
          <a:p>
            <a:r>
              <a:rPr lang="en-US" sz="1800" dirty="0" smtClean="0"/>
              <a:t>On many beaches in Venezuela you can sift your feet through the soft white sand.</a:t>
            </a:r>
            <a:r>
              <a:rPr lang="en-US" sz="1800" dirty="0"/>
              <a:t> </a:t>
            </a:r>
            <a:r>
              <a:rPr lang="en-US" sz="1800" dirty="0" smtClean="0"/>
              <a:t>It will feel like running your fingers through silk.</a:t>
            </a:r>
          </a:p>
          <a:p>
            <a:endParaRPr lang="en-US" sz="1800" dirty="0" smtClean="0"/>
          </a:p>
        </p:txBody>
      </p:sp>
      <p:pic>
        <p:nvPicPr>
          <p:cNvPr id="10242" name="Picture 2" descr="Margarita Island Venezuela"/>
          <p:cNvPicPr>
            <a:picLocks noChangeAspect="1" noChangeArrowheads="1"/>
          </p:cNvPicPr>
          <p:nvPr/>
        </p:nvPicPr>
        <p:blipFill>
          <a:blip r:embed="rId2" cstate="print"/>
          <a:srcRect/>
          <a:stretch>
            <a:fillRect/>
          </a:stretch>
        </p:blipFill>
        <p:spPr bwMode="auto">
          <a:xfrm>
            <a:off x="2362200" y="2133600"/>
            <a:ext cx="1447800" cy="160972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0244" name="Picture 4" descr="http://www.karipearls.com/images/black-pearls-tumbling-thumb.jpg"/>
          <p:cNvPicPr>
            <a:picLocks noChangeAspect="1" noChangeArrowheads="1"/>
          </p:cNvPicPr>
          <p:nvPr/>
        </p:nvPicPr>
        <p:blipFill>
          <a:blip r:embed="rId3" cstate="print"/>
          <a:srcRect/>
          <a:stretch>
            <a:fillRect/>
          </a:stretch>
        </p:blipFill>
        <p:spPr bwMode="auto">
          <a:xfrm>
            <a:off x="762000" y="2133600"/>
            <a:ext cx="1447800" cy="1504950"/>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3" name="Picture 2" descr="http://byairbyseabyland.files.wordpress.com/2009/11/venezuela195.jpg?w=284&amp;h=185">
            <a:hlinkClick r:id="rId4"/>
          </p:cNvPr>
          <p:cNvPicPr>
            <a:picLocks noChangeAspect="1" noChangeArrowheads="1"/>
          </p:cNvPicPr>
          <p:nvPr/>
        </p:nvPicPr>
        <p:blipFill>
          <a:blip r:embed="rId5" cstate="print"/>
          <a:srcRect/>
          <a:stretch>
            <a:fillRect/>
          </a:stretch>
        </p:blipFill>
        <p:spPr bwMode="auto">
          <a:xfrm>
            <a:off x="4191000" y="3429000"/>
            <a:ext cx="3581400" cy="2332956"/>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t>oler</a:t>
            </a:r>
            <a:endParaRPr lang="en-US" dirty="0"/>
          </a:p>
        </p:txBody>
      </p:sp>
      <p:sp>
        <p:nvSpPr>
          <p:cNvPr id="5" name="Content Placeholder 4"/>
          <p:cNvSpPr>
            <a:spLocks noGrp="1"/>
          </p:cNvSpPr>
          <p:nvPr>
            <p:ph sz="quarter" idx="2"/>
          </p:nvPr>
        </p:nvSpPr>
        <p:spPr/>
        <p:txBody>
          <a:bodyPr>
            <a:normAutofit/>
          </a:bodyPr>
          <a:lstStyle/>
          <a:p>
            <a:pPr>
              <a:buFont typeface="Courier New" pitchFamily="49" charset="0"/>
              <a:buChar char="o"/>
            </a:pPr>
            <a:r>
              <a:rPr lang="en-US" sz="1400" dirty="0" smtClean="0"/>
              <a:t> Venezuela's flower is a Cattleya Mossiae. This flower has many names as well.</a:t>
            </a:r>
          </a:p>
          <a:p>
            <a:pPr>
              <a:buFont typeface="Courier New" pitchFamily="49" charset="0"/>
              <a:buChar char="o"/>
            </a:pPr>
            <a:endParaRPr lang="en-US" sz="1400" dirty="0" smtClean="0"/>
          </a:p>
          <a:p>
            <a:pPr>
              <a:buFont typeface="Courier New" pitchFamily="49" charset="0"/>
              <a:buChar char="o"/>
            </a:pPr>
            <a:endParaRPr lang="en-US" sz="1400" dirty="0" smtClean="0"/>
          </a:p>
          <a:p>
            <a:pPr>
              <a:buFont typeface="Courier New" pitchFamily="49" charset="0"/>
              <a:buChar char="o"/>
            </a:pPr>
            <a:endParaRPr lang="en-US" sz="1400" dirty="0" smtClean="0"/>
          </a:p>
          <a:p>
            <a:pPr>
              <a:buFont typeface="Courier New" pitchFamily="49" charset="0"/>
              <a:buChar char="o"/>
            </a:pPr>
            <a:endParaRPr lang="en-US" sz="1400" dirty="0" smtClean="0"/>
          </a:p>
          <a:p>
            <a:pPr>
              <a:buFont typeface="Courier New" pitchFamily="49" charset="0"/>
              <a:buChar char="o"/>
            </a:pPr>
            <a:r>
              <a:rPr lang="en-US" sz="1400" dirty="0" smtClean="0"/>
              <a:t>Venezuelans who live on the coast of Venezuela every morning get a burst of salty air when they walk out of their door to go to work.</a:t>
            </a:r>
          </a:p>
          <a:p>
            <a:pPr>
              <a:buFont typeface="Courier New" pitchFamily="49" charset="0"/>
              <a:buChar char="o"/>
            </a:pPr>
            <a:r>
              <a:rPr lang="en-US" sz="1400" dirty="0" smtClean="0"/>
              <a:t>Because of their high crude oil production almost everyone can smell the stingy oil.</a:t>
            </a:r>
          </a:p>
        </p:txBody>
      </p:sp>
      <p:sp>
        <p:nvSpPr>
          <p:cNvPr id="6" name="Content Placeholder 5"/>
          <p:cNvSpPr>
            <a:spLocks noGrp="1"/>
          </p:cNvSpPr>
          <p:nvPr>
            <p:ph sz="quarter" idx="4"/>
          </p:nvPr>
        </p:nvSpPr>
        <p:spPr/>
        <p:txBody>
          <a:bodyPr>
            <a:normAutofit/>
          </a:bodyPr>
          <a:lstStyle/>
          <a:p>
            <a:r>
              <a:rPr lang="en-US" sz="1800" dirty="0" smtClean="0"/>
              <a:t>Venezuela's coast line is filled with arrangements of angelfish and great barracudas. </a:t>
            </a:r>
          </a:p>
          <a:p>
            <a:r>
              <a:rPr lang="en-US" sz="1800" dirty="0" smtClean="0"/>
              <a:t> The Venezuelan food is often spicy. So you can usually smell that in dinner.</a:t>
            </a:r>
            <a:endParaRPr lang="en-US" sz="1800" dirty="0"/>
          </a:p>
        </p:txBody>
      </p:sp>
      <p:pic>
        <p:nvPicPr>
          <p:cNvPr id="9218" name="Picture 2" descr="image"/>
          <p:cNvPicPr>
            <a:picLocks noChangeAspect="1" noChangeArrowheads="1"/>
          </p:cNvPicPr>
          <p:nvPr/>
        </p:nvPicPr>
        <p:blipFill>
          <a:blip r:embed="rId2" cstate="print"/>
          <a:srcRect/>
          <a:stretch>
            <a:fillRect/>
          </a:stretch>
        </p:blipFill>
        <p:spPr bwMode="auto">
          <a:xfrm>
            <a:off x="1524000" y="2286000"/>
            <a:ext cx="1762125" cy="1300057"/>
          </a:xfrm>
          <a:prstGeom prst="rect">
            <a:avLst/>
          </a:prstGeom>
          <a:noFill/>
        </p:spPr>
      </p:pic>
      <p:pic>
        <p:nvPicPr>
          <p:cNvPr id="9220" name="Picture 4" descr="mexico-gray-angelfish"/>
          <p:cNvPicPr>
            <a:picLocks noChangeAspect="1" noChangeArrowheads="1"/>
          </p:cNvPicPr>
          <p:nvPr/>
        </p:nvPicPr>
        <p:blipFill>
          <a:blip r:embed="rId3" cstate="print"/>
          <a:srcRect/>
          <a:stretch>
            <a:fillRect/>
          </a:stretch>
        </p:blipFill>
        <p:spPr bwMode="auto">
          <a:xfrm>
            <a:off x="5867400" y="3810000"/>
            <a:ext cx="2286000" cy="1671918"/>
          </a:xfrm>
          <a:prstGeom prst="rect">
            <a:avLst/>
          </a:prstGeom>
          <a:noFill/>
        </p:spPr>
      </p:pic>
      <p:pic>
        <p:nvPicPr>
          <p:cNvPr id="9222" name="Picture 6" descr="http://upload.wikimedia.org/wikipedia/commons/thumb/8/80/Pabell%C3%B3n_Criollo.jpg/250px-Pabell%C3%B3n_Criollo.jpg">
            <a:hlinkClick r:id="rId4"/>
          </p:cNvPr>
          <p:cNvPicPr>
            <a:picLocks noChangeAspect="1" noChangeArrowheads="1"/>
          </p:cNvPicPr>
          <p:nvPr/>
        </p:nvPicPr>
        <p:blipFill>
          <a:blip r:embed="rId5" cstate="print"/>
          <a:srcRect/>
          <a:stretch>
            <a:fillRect/>
          </a:stretch>
        </p:blipFill>
        <p:spPr bwMode="auto">
          <a:xfrm>
            <a:off x="3276600" y="5105400"/>
            <a:ext cx="1981200" cy="148986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probar</a:t>
            </a:r>
            <a:endParaRPr lang="en-US" dirty="0"/>
          </a:p>
        </p:txBody>
      </p:sp>
      <p:sp>
        <p:nvSpPr>
          <p:cNvPr id="5" name="Content Placeholder 4"/>
          <p:cNvSpPr>
            <a:spLocks noGrp="1"/>
          </p:cNvSpPr>
          <p:nvPr>
            <p:ph sz="quarter" idx="2"/>
          </p:nvPr>
        </p:nvSpPr>
        <p:spPr>
          <a:xfrm>
            <a:off x="457200" y="1676400"/>
            <a:ext cx="3520440" cy="2819400"/>
          </a:xfrm>
        </p:spPr>
        <p:txBody>
          <a:bodyPr>
            <a:normAutofit fontScale="92500"/>
          </a:bodyPr>
          <a:lstStyle/>
          <a:p>
            <a:r>
              <a:rPr lang="en-US" sz="1800" dirty="0" smtClean="0"/>
              <a:t>You can get fresh fish in about any part of the country. Known as the national food of Venezuela is </a:t>
            </a:r>
            <a:r>
              <a:rPr lang="en-US" sz="1800" dirty="0" err="1" smtClean="0"/>
              <a:t>Pabellon</a:t>
            </a:r>
            <a:r>
              <a:rPr lang="en-US" sz="1800" dirty="0" smtClean="0"/>
              <a:t>. It is a meat dish that has meat, rice, black beans, and bananas. </a:t>
            </a:r>
          </a:p>
          <a:p>
            <a:r>
              <a:rPr lang="en-US" sz="1800" dirty="0" err="1" smtClean="0"/>
              <a:t>Hervido</a:t>
            </a:r>
            <a:r>
              <a:rPr lang="en-US" sz="1800" dirty="0" smtClean="0"/>
              <a:t> is a soup made with beef, chicken with vegetables and tomatoes. The vegetables vary where the soup is made.</a:t>
            </a:r>
            <a:endParaRPr lang="en-US" sz="1800" dirty="0"/>
          </a:p>
        </p:txBody>
      </p:sp>
      <p:sp>
        <p:nvSpPr>
          <p:cNvPr id="6" name="Content Placeholder 5"/>
          <p:cNvSpPr>
            <a:spLocks noGrp="1"/>
          </p:cNvSpPr>
          <p:nvPr>
            <p:ph sz="quarter" idx="4"/>
          </p:nvPr>
        </p:nvSpPr>
        <p:spPr/>
        <p:txBody>
          <a:bodyPr>
            <a:normAutofit/>
          </a:bodyPr>
          <a:lstStyle/>
          <a:p>
            <a:r>
              <a:rPr lang="en-US" sz="1800" dirty="0" smtClean="0"/>
              <a:t>Meat is very common in dishes. Beef is on the top of the list of the meat that they all eat.</a:t>
            </a:r>
          </a:p>
          <a:p>
            <a:r>
              <a:rPr lang="en-US" sz="1800" dirty="0" smtClean="0"/>
              <a:t>They also eat goats, rabbits, and deer. </a:t>
            </a:r>
            <a:endParaRPr lang="en-US" sz="1800" dirty="0"/>
          </a:p>
        </p:txBody>
      </p:sp>
      <p:pic>
        <p:nvPicPr>
          <p:cNvPr id="8194" name="Picture 2" descr="View Image">
            <a:hlinkClick r:id="rId2"/>
          </p:cNvPr>
          <p:cNvPicPr>
            <a:picLocks noChangeAspect="1" noChangeArrowheads="1"/>
          </p:cNvPicPr>
          <p:nvPr/>
        </p:nvPicPr>
        <p:blipFill>
          <a:blip r:embed="rId3" cstate="print"/>
          <a:srcRect/>
          <a:stretch>
            <a:fillRect/>
          </a:stretch>
        </p:blipFill>
        <p:spPr bwMode="auto">
          <a:xfrm>
            <a:off x="1524000" y="4495800"/>
            <a:ext cx="2381250" cy="1790701"/>
          </a:xfrm>
          <a:prstGeom prst="rect">
            <a:avLst/>
          </a:prstGeom>
          <a:ln>
            <a:noFill/>
          </a:ln>
          <a:effectLst>
            <a:softEdge rad="112500"/>
          </a:effectLst>
        </p:spPr>
      </p:pic>
      <p:pic>
        <p:nvPicPr>
          <p:cNvPr id="8196" name="Picture 4" descr="View Image">
            <a:hlinkClick r:id="rId4"/>
          </p:cNvPr>
          <p:cNvPicPr>
            <a:picLocks noChangeAspect="1" noChangeArrowheads="1"/>
          </p:cNvPicPr>
          <p:nvPr/>
        </p:nvPicPr>
        <p:blipFill>
          <a:blip r:embed="rId5" cstate="print"/>
          <a:srcRect/>
          <a:stretch>
            <a:fillRect/>
          </a:stretch>
        </p:blipFill>
        <p:spPr bwMode="auto">
          <a:xfrm>
            <a:off x="4419600" y="3657600"/>
            <a:ext cx="3733800" cy="2807819"/>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Map/flag</a:t>
            </a:r>
            <a:endParaRPr lang="en-US" dirty="0"/>
          </a:p>
        </p:txBody>
      </p:sp>
      <p:pic>
        <p:nvPicPr>
          <p:cNvPr id="8194" name="Picture 2" descr="Map of Venezuela"/>
          <p:cNvPicPr>
            <a:picLocks noChangeAspect="1" noChangeArrowheads="1"/>
          </p:cNvPicPr>
          <p:nvPr/>
        </p:nvPicPr>
        <p:blipFill>
          <a:blip r:embed="rId3" cstate="print"/>
          <a:srcRect/>
          <a:stretch>
            <a:fillRect/>
          </a:stretch>
        </p:blipFill>
        <p:spPr bwMode="auto">
          <a:xfrm>
            <a:off x="304800" y="2514600"/>
            <a:ext cx="3326600" cy="2600325"/>
          </a:xfrm>
          <a:prstGeom prst="rect">
            <a:avLst/>
          </a:prstGeom>
          <a:ln w="38100" cap="sq">
            <a:solidFill>
              <a:schemeClr val="tx1"/>
            </a:solidFill>
            <a:prstDash val="solid"/>
            <a:miter lim="800000"/>
          </a:ln>
          <a:effectLst>
            <a:outerShdw blurRad="50800" dist="38100" dir="2700000" algn="tl" rotWithShape="0">
              <a:srgbClr val="000000">
                <a:alpha val="43000"/>
              </a:srgbClr>
            </a:outerShdw>
          </a:effectLst>
        </p:spPr>
      </p:pic>
      <p:pic>
        <p:nvPicPr>
          <p:cNvPr id="8196" name="Picture 4" descr="http://wwp.greenwichmeantime.com/time-zone/south-america/venezuela/images/flag-of-venezuela.jpg"/>
          <p:cNvPicPr>
            <a:picLocks noChangeAspect="1" noChangeArrowheads="1"/>
          </p:cNvPicPr>
          <p:nvPr/>
        </p:nvPicPr>
        <p:blipFill>
          <a:blip r:embed="rId4" cstate="print"/>
          <a:srcRect/>
          <a:stretch>
            <a:fillRect/>
          </a:stretch>
        </p:blipFill>
        <p:spPr bwMode="auto">
          <a:xfrm>
            <a:off x="4038600" y="1752600"/>
            <a:ext cx="4572000" cy="4362450"/>
          </a:xfrm>
          <a:prstGeom prst="rect">
            <a:avLst/>
          </a:prstGeom>
          <a:ln w="88900" cap="sq" cmpd="thickThin">
            <a:solidFill>
              <a:srgbClr val="000000"/>
            </a:solidFill>
            <a:prstDash val="solid"/>
            <a:miter lim="800000"/>
          </a:ln>
          <a:effectLst>
            <a:innerShdw blurRad="76200">
              <a:srgbClr val="000000"/>
            </a:innerShdw>
          </a:effectLst>
        </p:spPr>
      </p:pic>
    </p:spTree>
  </p:cSld>
  <p:clrMapOvr>
    <a:masterClrMapping/>
  </p:clrMapOvr>
  <p:transition>
    <p:sndAc>
      <p:stSnd>
        <p:snd r:embed="rId2" name="laser.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2" presetClass="emph" presetSubtype="0" fill="hold" nodeType="clickEffect">
                                  <p:stCondLst>
                                    <p:cond delay="0"/>
                                  </p:stCondLst>
                                  <p:childTnLst>
                                    <p:animClr clrSpc="rgb">
                                      <p:cBhvr override="childStyle">
                                        <p:cTn id="6" dur="100" fill="hold"/>
                                        <p:tgtEl>
                                          <p:spTgt spid="8194"/>
                                        </p:tgtEl>
                                        <p:attrNameLst>
                                          <p:attrName>style.color</p:attrName>
                                        </p:attrNameLst>
                                      </p:cBhvr>
                                      <p:to>
                                        <a:schemeClr val="accent2"/>
                                      </p:to>
                                    </p:animClr>
                                    <p:animClr clrSpc="rgb">
                                      <p:cBhvr>
                                        <p:cTn id="7" dur="100" fill="hold"/>
                                        <p:tgtEl>
                                          <p:spTgt spid="8194"/>
                                        </p:tgtEl>
                                        <p:attrNameLst>
                                          <p:attrName>fillcolor</p:attrName>
                                        </p:attrNameLst>
                                      </p:cBhvr>
                                      <p:to>
                                        <a:schemeClr val="accent2"/>
                                      </p:to>
                                    </p:animClr>
                                    <p:set>
                                      <p:cBhvr>
                                        <p:cTn id="8" dur="100" fill="hold"/>
                                        <p:tgtEl>
                                          <p:spTgt spid="8194"/>
                                        </p:tgtEl>
                                        <p:attrNameLst>
                                          <p:attrName>fill.type</p:attrName>
                                        </p:attrNameLst>
                                      </p:cBhvr>
                                      <p:to>
                                        <p:strVal val="solid"/>
                                      </p:to>
                                    </p:set>
                                    <p:set>
                                      <p:cBhvr>
                                        <p:cTn id="9" dur="100" fill="hold"/>
                                        <p:tgtEl>
                                          <p:spTgt spid="8194"/>
                                        </p:tgtEl>
                                        <p:attrNameLst>
                                          <p:attrName>fill.on</p:attrName>
                                        </p:attrNameLst>
                                      </p:cBhvr>
                                      <p:to>
                                        <p:strVal val="true"/>
                                      </p:to>
                                    </p:set>
                                    <p:animRot by="120000">
                                      <p:cBhvr>
                                        <p:cTn id="10" dur="100" fill="hold">
                                          <p:stCondLst>
                                            <p:cond delay="0"/>
                                          </p:stCondLst>
                                        </p:cTn>
                                        <p:tgtEl>
                                          <p:spTgt spid="8194"/>
                                        </p:tgtEl>
                                        <p:attrNameLst>
                                          <p:attrName>r</p:attrName>
                                        </p:attrNameLst>
                                      </p:cBhvr>
                                    </p:animRot>
                                    <p:animRot by="-240000">
                                      <p:cBhvr>
                                        <p:cTn id="11" dur="200" fill="hold">
                                          <p:stCondLst>
                                            <p:cond delay="200"/>
                                          </p:stCondLst>
                                        </p:cTn>
                                        <p:tgtEl>
                                          <p:spTgt spid="8194"/>
                                        </p:tgtEl>
                                        <p:attrNameLst>
                                          <p:attrName>r</p:attrName>
                                        </p:attrNameLst>
                                      </p:cBhvr>
                                    </p:animRot>
                                    <p:animRot by="240000">
                                      <p:cBhvr>
                                        <p:cTn id="12" dur="200" fill="hold">
                                          <p:stCondLst>
                                            <p:cond delay="400"/>
                                          </p:stCondLst>
                                        </p:cTn>
                                        <p:tgtEl>
                                          <p:spTgt spid="8194"/>
                                        </p:tgtEl>
                                        <p:attrNameLst>
                                          <p:attrName>r</p:attrName>
                                        </p:attrNameLst>
                                      </p:cBhvr>
                                    </p:animRot>
                                    <p:animRot by="-240000">
                                      <p:cBhvr>
                                        <p:cTn id="13" dur="200" fill="hold">
                                          <p:stCondLst>
                                            <p:cond delay="600"/>
                                          </p:stCondLst>
                                        </p:cTn>
                                        <p:tgtEl>
                                          <p:spTgt spid="8194"/>
                                        </p:tgtEl>
                                        <p:attrNameLst>
                                          <p:attrName>r</p:attrName>
                                        </p:attrNameLst>
                                      </p:cBhvr>
                                    </p:animRot>
                                    <p:animRot by="120000">
                                      <p:cBhvr>
                                        <p:cTn id="14" dur="200" fill="hold">
                                          <p:stCondLst>
                                            <p:cond delay="800"/>
                                          </p:stCondLst>
                                        </p:cTn>
                                        <p:tgtEl>
                                          <p:spTgt spid="8194"/>
                                        </p:tgtEl>
                                        <p:attrNameLst>
                                          <p:attrName>r</p:attrName>
                                        </p:attrNameLst>
                                      </p:cBhvr>
                                    </p:animRot>
                                  </p:childTnLst>
                                </p:cTn>
                              </p:par>
                            </p:childTnLst>
                          </p:cTn>
                        </p:par>
                      </p:childTnLst>
                    </p:cTn>
                  </p:par>
                  <p:par>
                    <p:cTn id="15" fill="hold">
                      <p:stCondLst>
                        <p:cond delay="indefinite"/>
                      </p:stCondLst>
                      <p:childTnLst>
                        <p:par>
                          <p:cTn id="16" fill="hold">
                            <p:stCondLst>
                              <p:cond delay="0"/>
                            </p:stCondLst>
                            <p:childTnLst>
                              <p:par>
                                <p:cTn id="17" presetID="32" presetClass="emph" presetSubtype="0" fill="hold" nodeType="clickEffect">
                                  <p:stCondLst>
                                    <p:cond delay="0"/>
                                  </p:stCondLst>
                                  <p:childTnLst>
                                    <p:animClr clrSpc="rgb">
                                      <p:cBhvr override="childStyle">
                                        <p:cTn id="18" dur="100" fill="hold"/>
                                        <p:tgtEl>
                                          <p:spTgt spid="8196"/>
                                        </p:tgtEl>
                                        <p:attrNameLst>
                                          <p:attrName>style.color</p:attrName>
                                        </p:attrNameLst>
                                      </p:cBhvr>
                                      <p:to>
                                        <a:schemeClr val="bg1"/>
                                      </p:to>
                                    </p:animClr>
                                    <p:animClr clrSpc="rgb">
                                      <p:cBhvr>
                                        <p:cTn id="19" dur="100" fill="hold"/>
                                        <p:tgtEl>
                                          <p:spTgt spid="8196"/>
                                        </p:tgtEl>
                                        <p:attrNameLst>
                                          <p:attrName>fillcolor</p:attrName>
                                        </p:attrNameLst>
                                      </p:cBhvr>
                                      <p:to>
                                        <a:schemeClr val="bg1"/>
                                      </p:to>
                                    </p:animClr>
                                    <p:set>
                                      <p:cBhvr>
                                        <p:cTn id="20" dur="100" fill="hold"/>
                                        <p:tgtEl>
                                          <p:spTgt spid="8196"/>
                                        </p:tgtEl>
                                        <p:attrNameLst>
                                          <p:attrName>fill.type</p:attrName>
                                        </p:attrNameLst>
                                      </p:cBhvr>
                                      <p:to>
                                        <p:strVal val="solid"/>
                                      </p:to>
                                    </p:set>
                                    <p:set>
                                      <p:cBhvr>
                                        <p:cTn id="21" dur="100" fill="hold"/>
                                        <p:tgtEl>
                                          <p:spTgt spid="8196"/>
                                        </p:tgtEl>
                                        <p:attrNameLst>
                                          <p:attrName>fill.on</p:attrName>
                                        </p:attrNameLst>
                                      </p:cBhvr>
                                      <p:to>
                                        <p:strVal val="true"/>
                                      </p:to>
                                    </p:set>
                                    <p:animRot by="120000">
                                      <p:cBhvr>
                                        <p:cTn id="22" dur="100" fill="hold">
                                          <p:stCondLst>
                                            <p:cond delay="0"/>
                                          </p:stCondLst>
                                        </p:cTn>
                                        <p:tgtEl>
                                          <p:spTgt spid="8196"/>
                                        </p:tgtEl>
                                        <p:attrNameLst>
                                          <p:attrName>r</p:attrName>
                                        </p:attrNameLst>
                                      </p:cBhvr>
                                    </p:animRot>
                                    <p:animRot by="-240000">
                                      <p:cBhvr>
                                        <p:cTn id="23" dur="200" fill="hold">
                                          <p:stCondLst>
                                            <p:cond delay="200"/>
                                          </p:stCondLst>
                                        </p:cTn>
                                        <p:tgtEl>
                                          <p:spTgt spid="8196"/>
                                        </p:tgtEl>
                                        <p:attrNameLst>
                                          <p:attrName>r</p:attrName>
                                        </p:attrNameLst>
                                      </p:cBhvr>
                                    </p:animRot>
                                    <p:animRot by="240000">
                                      <p:cBhvr>
                                        <p:cTn id="24" dur="200" fill="hold">
                                          <p:stCondLst>
                                            <p:cond delay="400"/>
                                          </p:stCondLst>
                                        </p:cTn>
                                        <p:tgtEl>
                                          <p:spTgt spid="8196"/>
                                        </p:tgtEl>
                                        <p:attrNameLst>
                                          <p:attrName>r</p:attrName>
                                        </p:attrNameLst>
                                      </p:cBhvr>
                                    </p:animRot>
                                    <p:animRot by="-240000">
                                      <p:cBhvr>
                                        <p:cTn id="25" dur="200" fill="hold">
                                          <p:stCondLst>
                                            <p:cond delay="600"/>
                                          </p:stCondLst>
                                        </p:cTn>
                                        <p:tgtEl>
                                          <p:spTgt spid="8196"/>
                                        </p:tgtEl>
                                        <p:attrNameLst>
                                          <p:attrName>r</p:attrName>
                                        </p:attrNameLst>
                                      </p:cBhvr>
                                    </p:animRot>
                                    <p:animRot by="120000">
                                      <p:cBhvr>
                                        <p:cTn id="26" dur="200" fill="hold">
                                          <p:stCondLst>
                                            <p:cond delay="800"/>
                                          </p:stCondLst>
                                        </p:cTn>
                                        <p:tgtEl>
                                          <p:spTgt spid="8196"/>
                                        </p:tgtEl>
                                        <p:attrNameLst>
                                          <p:attrName>r</p:attrName>
                                        </p:attrNameLst>
                                      </p:cBhvr>
                                    </p:animRot>
                                  </p:childTnLst>
                                </p:cTn>
                              </p:par>
                            </p:childTnLst>
                          </p:cTn>
                        </p:par>
                      </p:childTnLst>
                    </p:cTn>
                  </p:par>
                  <p:par>
                    <p:cTn id="27" fill="hold">
                      <p:stCondLst>
                        <p:cond delay="indefinite"/>
                      </p:stCondLst>
                      <p:childTnLst>
                        <p:par>
                          <p:cTn id="28" fill="hold">
                            <p:stCondLst>
                              <p:cond delay="0"/>
                            </p:stCondLst>
                            <p:childTnLst>
                              <p:par>
                                <p:cTn id="29" presetID="26" presetClass="entr" presetSubtype="0" fill="hold" grpId="1" nodeType="clickEffect">
                                  <p:stCondLst>
                                    <p:cond delay="0"/>
                                  </p:stCondLst>
                                  <p:iterate type="lt">
                                    <p:tmPct val="0"/>
                                  </p:iterate>
                                  <p:childTnLst>
                                    <p:set>
                                      <p:cBhvr>
                                        <p:cTn id="30" dur="1" fill="hold">
                                          <p:stCondLst>
                                            <p:cond delay="0"/>
                                          </p:stCondLst>
                                        </p:cTn>
                                        <p:tgtEl>
                                          <p:spTgt spid="2"/>
                                        </p:tgtEl>
                                        <p:attrNameLst>
                                          <p:attrName>style.visibility</p:attrName>
                                        </p:attrNameLst>
                                      </p:cBhvr>
                                      <p:to>
                                        <p:strVal val="visible"/>
                                      </p:to>
                                    </p:set>
                                    <p:animEffect transition="in" filter="wipe(down)">
                                      <p:cBhvr>
                                        <p:cTn id="31" dur="580">
                                          <p:stCondLst>
                                            <p:cond delay="0"/>
                                          </p:stCondLst>
                                        </p:cTn>
                                        <p:tgtEl>
                                          <p:spTgt spid="2"/>
                                        </p:tgtEl>
                                      </p:cBhvr>
                                    </p:animEffect>
                                    <p:anim calcmode="lin" valueType="num">
                                      <p:cBhvr>
                                        <p:cTn id="32"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33"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34"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35"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36"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37" dur="26">
                                          <p:stCondLst>
                                            <p:cond delay="650"/>
                                          </p:stCondLst>
                                        </p:cTn>
                                        <p:tgtEl>
                                          <p:spTgt spid="2"/>
                                        </p:tgtEl>
                                      </p:cBhvr>
                                      <p:to x="100000" y="60000"/>
                                    </p:animScale>
                                    <p:animScale>
                                      <p:cBhvr>
                                        <p:cTn id="38" dur="166" decel="50000">
                                          <p:stCondLst>
                                            <p:cond delay="676"/>
                                          </p:stCondLst>
                                        </p:cTn>
                                        <p:tgtEl>
                                          <p:spTgt spid="2"/>
                                        </p:tgtEl>
                                      </p:cBhvr>
                                      <p:to x="100000" y="100000"/>
                                    </p:animScale>
                                    <p:animScale>
                                      <p:cBhvr>
                                        <p:cTn id="39" dur="26">
                                          <p:stCondLst>
                                            <p:cond delay="1312"/>
                                          </p:stCondLst>
                                        </p:cTn>
                                        <p:tgtEl>
                                          <p:spTgt spid="2"/>
                                        </p:tgtEl>
                                      </p:cBhvr>
                                      <p:to x="100000" y="80000"/>
                                    </p:animScale>
                                    <p:animScale>
                                      <p:cBhvr>
                                        <p:cTn id="40" dur="166" decel="50000">
                                          <p:stCondLst>
                                            <p:cond delay="1338"/>
                                          </p:stCondLst>
                                        </p:cTn>
                                        <p:tgtEl>
                                          <p:spTgt spid="2"/>
                                        </p:tgtEl>
                                      </p:cBhvr>
                                      <p:to x="100000" y="100000"/>
                                    </p:animScale>
                                    <p:animScale>
                                      <p:cBhvr>
                                        <p:cTn id="41" dur="26">
                                          <p:stCondLst>
                                            <p:cond delay="1642"/>
                                          </p:stCondLst>
                                        </p:cTn>
                                        <p:tgtEl>
                                          <p:spTgt spid="2"/>
                                        </p:tgtEl>
                                      </p:cBhvr>
                                      <p:to x="100000" y="90000"/>
                                    </p:animScale>
                                    <p:animScale>
                                      <p:cBhvr>
                                        <p:cTn id="42" dur="166" decel="50000">
                                          <p:stCondLst>
                                            <p:cond delay="1668"/>
                                          </p:stCondLst>
                                        </p:cTn>
                                        <p:tgtEl>
                                          <p:spTgt spid="2"/>
                                        </p:tgtEl>
                                      </p:cBhvr>
                                      <p:to x="100000" y="100000"/>
                                    </p:animScale>
                                    <p:animScale>
                                      <p:cBhvr>
                                        <p:cTn id="43" dur="26">
                                          <p:stCondLst>
                                            <p:cond delay="1808"/>
                                          </p:stCondLst>
                                        </p:cTn>
                                        <p:tgtEl>
                                          <p:spTgt spid="2"/>
                                        </p:tgtEl>
                                      </p:cBhvr>
                                      <p:to x="100000" y="95000"/>
                                    </p:animScale>
                                    <p:animScale>
                                      <p:cBhvr>
                                        <p:cTn id="44" dur="166" decel="50000">
                                          <p:stCondLst>
                                            <p:cond delay="1834"/>
                                          </p:stCondLst>
                                        </p:cTn>
                                        <p:tgtEl>
                                          <p:spTgt spid="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569</TotalTime>
  <Words>770</Words>
  <Application>Microsoft Office PowerPoint</Application>
  <PresentationFormat>On-screen Show (4:3)</PresentationFormat>
  <Paragraphs>105</Paragraphs>
  <Slides>14</Slides>
  <Notes>2</Notes>
  <HiddenSlides>0</HiddenSlides>
  <MMClips>1</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Opulent</vt:lpstr>
      <vt:lpstr>Venezuela</vt:lpstr>
      <vt:lpstr>Capital and population</vt:lpstr>
      <vt:lpstr>Major Exports</vt:lpstr>
      <vt:lpstr>Ver </vt:lpstr>
      <vt:lpstr>oir   </vt:lpstr>
      <vt:lpstr>tocar</vt:lpstr>
      <vt:lpstr>oler</vt:lpstr>
      <vt:lpstr>probar</vt:lpstr>
      <vt:lpstr>Map/flag</vt:lpstr>
      <vt:lpstr>Climate/weather</vt:lpstr>
      <vt:lpstr>Currency</vt:lpstr>
      <vt:lpstr>Holiday’s in Venezuela</vt:lpstr>
      <vt:lpstr>The national anthem of Venezuela</vt:lpstr>
      <vt:lpstr>Slide 14</vt:lpstr>
    </vt:vector>
  </TitlesOfParts>
  <Company>School District of Clear Lake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Venezuela</dc:title>
  <dc:creator>CLSD</dc:creator>
  <cp:lastModifiedBy>Tolzmans</cp:lastModifiedBy>
  <cp:revision>64</cp:revision>
  <dcterms:created xsi:type="dcterms:W3CDTF">2011-01-20T16:27:41Z</dcterms:created>
  <dcterms:modified xsi:type="dcterms:W3CDTF">2011-02-08T01:25:57Z</dcterms:modified>
</cp:coreProperties>
</file>